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73" r:id="rId7"/>
    <p:sldId id="275" r:id="rId8"/>
    <p:sldId id="268" r:id="rId9"/>
    <p:sldId id="261" r:id="rId10"/>
    <p:sldId id="269" r:id="rId11"/>
    <p:sldId id="277" r:id="rId12"/>
    <p:sldId id="271" r:id="rId13"/>
    <p:sldId id="278" r:id="rId14"/>
    <p:sldId id="262" r:id="rId15"/>
    <p:sldId id="282" r:id="rId16"/>
    <p:sldId id="263" r:id="rId17"/>
    <p:sldId id="280" r:id="rId18"/>
  </p:sldIdLst>
  <p:sldSz cx="12192000" cy="6858000"/>
  <p:notesSz cx="6858000" cy="12192000"/>
  <p:embeddedFontLst>
    <p:embeddedFont>
      <p:font typeface="Noto Sans SC" panose="020B0200000000000000" pitchFamily="34" charset="-122"/>
      <p:regular r:id="rId22"/>
    </p:embeddedFont>
    <p:embeddedFont>
      <p:font typeface="Noto Sans SC" panose="020B0200000000000000" pitchFamily="34" charset="-120"/>
      <p:regular r:id="rId23"/>
    </p:embeddedFont>
    <p:embeddedFont>
      <p:font typeface="MiSans" pitchFamily="34" charset="-122"/>
      <p:regular r:id="rId24"/>
    </p:embeddedFont>
    <p:embeddedFont>
      <p:font typeface="MiSans" pitchFamily="34" charset="-120"/>
      <p:regular r:id="rId25"/>
    </p:embeddedFont>
    <p:embeddedFont>
      <p:font typeface="微软雅黑" panose="020B0503020204020204" charset="-122"/>
      <p:regular r:id="rId26"/>
    </p:embeddedFont>
    <p:embeddedFont>
      <p:font typeface="Calibri" panose="020F0502020204030204" charset="0"/>
      <p:regular r:id="rId27"/>
      <p:bold r:id="rId28"/>
      <p:italic r:id="rId29"/>
      <p:boldItalic r:id="rId30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9.fntdata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hyperlink" Target="Microsoft%20Edge.lnk" TargetMode="Externa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zrv3uwkdeuw22/polyglass_cover.png"/>
          <p:cNvPicPr>
            <a:picLocks noChangeAspect="1"/>
          </p:cNvPicPr>
          <p:nvPr/>
        </p:nvPicPr>
        <p:blipFill>
          <a:blip r:embed="rId1">
            <a:alphaModFix amt="60000"/>
          </a:blip>
          <a:srcRect t="781" b="781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D1117">
                  <a:alpha val="90000"/>
                </a:srgbClr>
              </a:gs>
              <a:gs pos="50000">
                <a:srgbClr val="0D1117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</p:spPr>
      </p:sp>
      <p:sp>
        <p:nvSpPr>
          <p:cNvPr id="4" name="Shape 1"/>
          <p:cNvSpPr/>
          <p:nvPr/>
        </p:nvSpPr>
        <p:spPr>
          <a:xfrm>
            <a:off x="384175" y="1174750"/>
            <a:ext cx="1587500" cy="387350"/>
          </a:xfrm>
          <a:custGeom>
            <a:avLst/>
            <a:gdLst/>
            <a:ahLst/>
            <a:cxnLst/>
            <a:rect l="l" t="t" r="r" b="b"/>
            <a:pathLst>
              <a:path w="1587500" h="387350">
                <a:moveTo>
                  <a:pt x="76199" y="0"/>
                </a:moveTo>
                <a:lnTo>
                  <a:pt x="1511301" y="0"/>
                </a:lnTo>
                <a:cubicBezTo>
                  <a:pt x="1553384" y="0"/>
                  <a:pt x="1587500" y="34116"/>
                  <a:pt x="1587500" y="76199"/>
                </a:cubicBezTo>
                <a:lnTo>
                  <a:pt x="1587500" y="311151"/>
                </a:lnTo>
                <a:cubicBezTo>
                  <a:pt x="1587500" y="353234"/>
                  <a:pt x="1553384" y="387350"/>
                  <a:pt x="1511301" y="387350"/>
                </a:cubicBezTo>
                <a:lnTo>
                  <a:pt x="76199" y="387350"/>
                </a:lnTo>
                <a:cubicBezTo>
                  <a:pt x="34144" y="387350"/>
                  <a:pt x="0" y="353206"/>
                  <a:pt x="0" y="3111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39750" y="1254125"/>
            <a:ext cx="1348978" cy="2222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DEMO DAY 2026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022475"/>
            <a:ext cx="118872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kern="0" spc="-18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POLYGLASS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316547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5"/>
          <p:cNvSpPr/>
          <p:nvPr/>
        </p:nvSpPr>
        <p:spPr>
          <a:xfrm>
            <a:off x="381000" y="3432175"/>
            <a:ext cx="11572875" cy="34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Polymarket 链上数据智能分析平台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3927475"/>
            <a:ext cx="11544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点亮预测市场的暗数据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00050" y="5022850"/>
            <a:ext cx="3638550" cy="800100"/>
          </a:xfrm>
          <a:custGeom>
            <a:avLst/>
            <a:gdLst/>
            <a:ahLst/>
            <a:cxnLst/>
            <a:rect l="l" t="t" r="r" b="b"/>
            <a:pathLst>
              <a:path w="3638550" h="800100">
                <a:moveTo>
                  <a:pt x="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723898"/>
                </a:lnTo>
                <a:cubicBezTo>
                  <a:pt x="3638550" y="765983"/>
                  <a:pt x="3604433" y="800100"/>
                  <a:pt x="3562348" y="800100"/>
                </a:cubicBez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161B22">
              <a:alpha val="80000"/>
            </a:srgbClr>
          </a:solidFill>
        </p:spPr>
      </p:sp>
      <p:sp>
        <p:nvSpPr>
          <p:cNvPr id="11" name="Shape 8"/>
          <p:cNvSpPr/>
          <p:nvPr/>
        </p:nvSpPr>
        <p:spPr>
          <a:xfrm>
            <a:off x="400050" y="5022850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12" name="Text 9"/>
          <p:cNvSpPr/>
          <p:nvPr/>
        </p:nvSpPr>
        <p:spPr>
          <a:xfrm>
            <a:off x="571500" y="51752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演示团队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71500" y="54419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PolyGlass 核心团队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286250" y="5022850"/>
            <a:ext cx="3638550" cy="800100"/>
          </a:xfrm>
          <a:custGeom>
            <a:avLst/>
            <a:gdLst/>
            <a:ahLst/>
            <a:cxnLst/>
            <a:rect l="l" t="t" r="r" b="b"/>
            <a:pathLst>
              <a:path w="3638550" h="800100">
                <a:moveTo>
                  <a:pt x="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723898"/>
                </a:lnTo>
                <a:cubicBezTo>
                  <a:pt x="3638550" y="765983"/>
                  <a:pt x="3604433" y="800100"/>
                  <a:pt x="3562348" y="800100"/>
                </a:cubicBez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161B22">
              <a:alpha val="80000"/>
            </a:srgbClr>
          </a:solidFill>
        </p:spPr>
      </p:sp>
      <p:sp>
        <p:nvSpPr>
          <p:cNvPr id="15" name="Shape 12"/>
          <p:cNvSpPr/>
          <p:nvPr/>
        </p:nvSpPr>
        <p:spPr>
          <a:xfrm>
            <a:off x="4286250" y="5022850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16" name="Text 13"/>
          <p:cNvSpPr/>
          <p:nvPr/>
        </p:nvSpPr>
        <p:spPr>
          <a:xfrm>
            <a:off x="4457700" y="51752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演示日期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57700" y="54419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2026年2月1日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172450" y="5022850"/>
            <a:ext cx="3638550" cy="800100"/>
          </a:xfrm>
          <a:custGeom>
            <a:avLst/>
            <a:gdLst/>
            <a:ahLst/>
            <a:cxnLst/>
            <a:rect l="l" t="t" r="r" b="b"/>
            <a:pathLst>
              <a:path w="3638550" h="800100">
                <a:moveTo>
                  <a:pt x="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723898"/>
                </a:lnTo>
                <a:cubicBezTo>
                  <a:pt x="3638550" y="765983"/>
                  <a:pt x="3604433" y="800100"/>
                  <a:pt x="3562348" y="800100"/>
                </a:cubicBez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161B22">
              <a:alpha val="80000"/>
            </a:srgbClr>
          </a:solidFill>
        </p:spPr>
      </p:sp>
      <p:sp>
        <p:nvSpPr>
          <p:cNvPr id="19" name="Shape 16"/>
          <p:cNvSpPr/>
          <p:nvPr/>
        </p:nvSpPr>
        <p:spPr>
          <a:xfrm>
            <a:off x="8172450" y="5022850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0" name="Text 17"/>
          <p:cNvSpPr/>
          <p:nvPr/>
        </p:nvSpPr>
        <p:spPr>
          <a:xfrm>
            <a:off x="8343900" y="51752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联系方式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343900" y="5441950"/>
            <a:ext cx="3390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team@polyglass.xyz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381000" y="6054725"/>
            <a:ext cx="11430000" cy="6350"/>
          </a:xfrm>
          <a:custGeom>
            <a:avLst/>
            <a:gdLst/>
            <a:ahLst/>
            <a:cxnLst/>
            <a:rect l="l" t="t" r="r" b="b"/>
            <a:pathLst>
              <a:path w="11430000" h="6350">
                <a:moveTo>
                  <a:pt x="0" y="0"/>
                </a:moveTo>
                <a:lnTo>
                  <a:pt x="11430000" y="0"/>
                </a:lnTo>
                <a:lnTo>
                  <a:pt x="114300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23" name="Text 20"/>
          <p:cNvSpPr/>
          <p:nvPr/>
        </p:nvSpPr>
        <p:spPr>
          <a:xfrm>
            <a:off x="338138" y="6210300"/>
            <a:ext cx="115157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"当数据成为新的石油，我们就是您的精炼厂"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6296" y="508000"/>
            <a:ext cx="37630" cy="376296"/>
          </a:xfrm>
          <a:custGeom>
            <a:avLst/>
            <a:gdLst/>
            <a:ahLst/>
            <a:cxnLst/>
            <a:rect l="l" t="t" r="r" b="b"/>
            <a:pathLst>
              <a:path w="37630" h="376296">
                <a:moveTo>
                  <a:pt x="0" y="0"/>
                </a:moveTo>
                <a:lnTo>
                  <a:pt x="37630" y="0"/>
                </a:lnTo>
                <a:lnTo>
                  <a:pt x="37630" y="376296"/>
                </a:lnTo>
                <a:lnTo>
                  <a:pt x="0" y="376296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26815" y="376296"/>
            <a:ext cx="3386667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5" b="1" kern="0" spc="59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05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27050" y="639445"/>
            <a:ext cx="7656830" cy="3765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65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核心功能演示：</a:t>
            </a:r>
            <a:r>
              <a:rPr lang="en-US" sz="2665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Polymarket结算日历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39704" y="1091259"/>
            <a:ext cx="11260667" cy="2634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智能市场日历与事件提醒 — 预防事件遗漏，识别交易机会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79432" y="1433062"/>
            <a:ext cx="6328049" cy="4437160"/>
          </a:xfrm>
          <a:custGeom>
            <a:avLst/>
            <a:gdLst/>
            <a:ahLst/>
            <a:cxnLst/>
            <a:rect l="l" t="t" r="r" b="b"/>
            <a:pathLst>
              <a:path w="6328049" h="4437160">
                <a:moveTo>
                  <a:pt x="112881" y="0"/>
                </a:moveTo>
                <a:lnTo>
                  <a:pt x="6215168" y="0"/>
                </a:lnTo>
                <a:cubicBezTo>
                  <a:pt x="6277511" y="0"/>
                  <a:pt x="6328049" y="50539"/>
                  <a:pt x="6328049" y="112881"/>
                </a:cubicBezTo>
                <a:lnTo>
                  <a:pt x="6328049" y="4324279"/>
                </a:lnTo>
                <a:cubicBezTo>
                  <a:pt x="6328049" y="4386622"/>
                  <a:pt x="6277511" y="4437160"/>
                  <a:pt x="6215168" y="4437160"/>
                </a:cubicBezTo>
                <a:lnTo>
                  <a:pt x="112881" y="4437160"/>
                </a:lnTo>
                <a:cubicBezTo>
                  <a:pt x="50539" y="4437160"/>
                  <a:pt x="0" y="4386622"/>
                  <a:pt x="0" y="4324279"/>
                </a:cubicBezTo>
                <a:lnTo>
                  <a:pt x="0" y="112881"/>
                </a:lnTo>
                <a:cubicBezTo>
                  <a:pt x="0" y="50580"/>
                  <a:pt x="50580" y="0"/>
                  <a:pt x="112881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30735" y="1586719"/>
            <a:ext cx="164630" cy="188148"/>
          </a:xfrm>
          <a:custGeom>
            <a:avLst/>
            <a:gdLst/>
            <a:ahLst/>
            <a:cxnLst/>
            <a:rect l="l" t="t" r="r" b="b"/>
            <a:pathLst>
              <a:path w="164630" h="188148">
                <a:moveTo>
                  <a:pt x="47037" y="0"/>
                </a:moveTo>
                <a:cubicBezTo>
                  <a:pt x="53541" y="0"/>
                  <a:pt x="58796" y="5255"/>
                  <a:pt x="58796" y="11759"/>
                </a:cubicBezTo>
                <a:lnTo>
                  <a:pt x="58796" y="23519"/>
                </a:lnTo>
                <a:lnTo>
                  <a:pt x="105833" y="23519"/>
                </a:lnTo>
                <a:lnTo>
                  <a:pt x="105833" y="11759"/>
                </a:lnTo>
                <a:cubicBezTo>
                  <a:pt x="105833" y="5255"/>
                  <a:pt x="111088" y="0"/>
                  <a:pt x="117593" y="0"/>
                </a:cubicBezTo>
                <a:cubicBezTo>
                  <a:pt x="124097" y="0"/>
                  <a:pt x="129352" y="5255"/>
                  <a:pt x="129352" y="11759"/>
                </a:cubicBezTo>
                <a:lnTo>
                  <a:pt x="129352" y="23519"/>
                </a:lnTo>
                <a:lnTo>
                  <a:pt x="141111" y="23519"/>
                </a:lnTo>
                <a:cubicBezTo>
                  <a:pt x="154083" y="23519"/>
                  <a:pt x="164630" y="34065"/>
                  <a:pt x="164630" y="47037"/>
                </a:cubicBezTo>
                <a:lnTo>
                  <a:pt x="164630" y="152870"/>
                </a:lnTo>
                <a:cubicBezTo>
                  <a:pt x="164630" y="165842"/>
                  <a:pt x="154083" y="176389"/>
                  <a:pt x="141111" y="176389"/>
                </a:cubicBezTo>
                <a:lnTo>
                  <a:pt x="23519" y="176389"/>
                </a:lnTo>
                <a:cubicBezTo>
                  <a:pt x="10547" y="176389"/>
                  <a:pt x="0" y="165842"/>
                  <a:pt x="0" y="152870"/>
                </a:cubicBezTo>
                <a:lnTo>
                  <a:pt x="0" y="47037"/>
                </a:lnTo>
                <a:cubicBezTo>
                  <a:pt x="0" y="34065"/>
                  <a:pt x="10547" y="23519"/>
                  <a:pt x="23519" y="23519"/>
                </a:cubicBezTo>
                <a:lnTo>
                  <a:pt x="35278" y="23519"/>
                </a:lnTo>
                <a:lnTo>
                  <a:pt x="35278" y="11759"/>
                </a:lnTo>
                <a:cubicBezTo>
                  <a:pt x="35278" y="5255"/>
                  <a:pt x="40533" y="0"/>
                  <a:pt x="47037" y="0"/>
                </a:cubicBezTo>
                <a:close/>
                <a:moveTo>
                  <a:pt x="23519" y="88194"/>
                </a:moveTo>
                <a:lnTo>
                  <a:pt x="23519" y="99954"/>
                </a:lnTo>
                <a:cubicBezTo>
                  <a:pt x="23519" y="103188"/>
                  <a:pt x="26164" y="105833"/>
                  <a:pt x="29398" y="105833"/>
                </a:cubicBezTo>
                <a:lnTo>
                  <a:pt x="41157" y="105833"/>
                </a:lnTo>
                <a:cubicBezTo>
                  <a:pt x="44391" y="105833"/>
                  <a:pt x="47037" y="103188"/>
                  <a:pt x="47037" y="99954"/>
                </a:cubicBezTo>
                <a:lnTo>
                  <a:pt x="47037" y="88194"/>
                </a:lnTo>
                <a:cubicBezTo>
                  <a:pt x="47037" y="84961"/>
                  <a:pt x="44391" y="82315"/>
                  <a:pt x="41157" y="82315"/>
                </a:cubicBezTo>
                <a:lnTo>
                  <a:pt x="29398" y="82315"/>
                </a:lnTo>
                <a:cubicBezTo>
                  <a:pt x="26164" y="82315"/>
                  <a:pt x="23519" y="84961"/>
                  <a:pt x="23519" y="88194"/>
                </a:cubicBezTo>
                <a:close/>
                <a:moveTo>
                  <a:pt x="70556" y="88194"/>
                </a:moveTo>
                <a:lnTo>
                  <a:pt x="70556" y="99954"/>
                </a:lnTo>
                <a:cubicBezTo>
                  <a:pt x="70556" y="103188"/>
                  <a:pt x="73201" y="105833"/>
                  <a:pt x="76435" y="105833"/>
                </a:cubicBezTo>
                <a:lnTo>
                  <a:pt x="88194" y="105833"/>
                </a:lnTo>
                <a:cubicBezTo>
                  <a:pt x="91428" y="105833"/>
                  <a:pt x="94074" y="103188"/>
                  <a:pt x="94074" y="99954"/>
                </a:cubicBezTo>
                <a:lnTo>
                  <a:pt x="94074" y="88194"/>
                </a:lnTo>
                <a:cubicBezTo>
                  <a:pt x="94074" y="84961"/>
                  <a:pt x="91428" y="82315"/>
                  <a:pt x="88194" y="82315"/>
                </a:cubicBezTo>
                <a:lnTo>
                  <a:pt x="76435" y="82315"/>
                </a:lnTo>
                <a:cubicBezTo>
                  <a:pt x="73201" y="82315"/>
                  <a:pt x="70556" y="84961"/>
                  <a:pt x="70556" y="88194"/>
                </a:cubicBezTo>
                <a:close/>
                <a:moveTo>
                  <a:pt x="123472" y="82315"/>
                </a:moveTo>
                <a:cubicBezTo>
                  <a:pt x="120238" y="82315"/>
                  <a:pt x="117593" y="84961"/>
                  <a:pt x="117593" y="88194"/>
                </a:cubicBezTo>
                <a:lnTo>
                  <a:pt x="117593" y="99954"/>
                </a:lnTo>
                <a:cubicBezTo>
                  <a:pt x="117593" y="103188"/>
                  <a:pt x="120238" y="105833"/>
                  <a:pt x="123472" y="105833"/>
                </a:cubicBezTo>
                <a:lnTo>
                  <a:pt x="135231" y="105833"/>
                </a:lnTo>
                <a:cubicBezTo>
                  <a:pt x="138465" y="105833"/>
                  <a:pt x="141111" y="103188"/>
                  <a:pt x="141111" y="99954"/>
                </a:cubicBezTo>
                <a:lnTo>
                  <a:pt x="141111" y="88194"/>
                </a:lnTo>
                <a:cubicBezTo>
                  <a:pt x="141111" y="84961"/>
                  <a:pt x="138465" y="82315"/>
                  <a:pt x="135231" y="82315"/>
                </a:cubicBezTo>
                <a:lnTo>
                  <a:pt x="123472" y="82315"/>
                </a:lnTo>
                <a:close/>
                <a:moveTo>
                  <a:pt x="23519" y="135231"/>
                </a:moveTo>
                <a:lnTo>
                  <a:pt x="23519" y="146991"/>
                </a:lnTo>
                <a:cubicBezTo>
                  <a:pt x="23519" y="150225"/>
                  <a:pt x="26164" y="152870"/>
                  <a:pt x="29398" y="152870"/>
                </a:cubicBezTo>
                <a:lnTo>
                  <a:pt x="41157" y="152870"/>
                </a:lnTo>
                <a:cubicBezTo>
                  <a:pt x="44391" y="152870"/>
                  <a:pt x="47037" y="150225"/>
                  <a:pt x="47037" y="146991"/>
                </a:cubicBezTo>
                <a:lnTo>
                  <a:pt x="47037" y="135231"/>
                </a:lnTo>
                <a:cubicBezTo>
                  <a:pt x="47037" y="131998"/>
                  <a:pt x="44391" y="129352"/>
                  <a:pt x="41157" y="129352"/>
                </a:cubicBezTo>
                <a:lnTo>
                  <a:pt x="29398" y="129352"/>
                </a:lnTo>
                <a:cubicBezTo>
                  <a:pt x="26164" y="129352"/>
                  <a:pt x="23519" y="131998"/>
                  <a:pt x="23519" y="135231"/>
                </a:cubicBezTo>
                <a:close/>
                <a:moveTo>
                  <a:pt x="76435" y="129352"/>
                </a:moveTo>
                <a:cubicBezTo>
                  <a:pt x="73201" y="129352"/>
                  <a:pt x="70556" y="131998"/>
                  <a:pt x="70556" y="135231"/>
                </a:cubicBezTo>
                <a:lnTo>
                  <a:pt x="70556" y="146991"/>
                </a:lnTo>
                <a:cubicBezTo>
                  <a:pt x="70556" y="150225"/>
                  <a:pt x="73201" y="152870"/>
                  <a:pt x="76435" y="152870"/>
                </a:cubicBezTo>
                <a:lnTo>
                  <a:pt x="88194" y="152870"/>
                </a:lnTo>
                <a:cubicBezTo>
                  <a:pt x="91428" y="152870"/>
                  <a:pt x="94074" y="150225"/>
                  <a:pt x="94074" y="146991"/>
                </a:cubicBezTo>
                <a:lnTo>
                  <a:pt x="94074" y="135231"/>
                </a:lnTo>
                <a:cubicBezTo>
                  <a:pt x="94074" y="131998"/>
                  <a:pt x="91428" y="129352"/>
                  <a:pt x="88194" y="129352"/>
                </a:cubicBezTo>
                <a:lnTo>
                  <a:pt x="76435" y="129352"/>
                </a:lnTo>
                <a:close/>
                <a:moveTo>
                  <a:pt x="117593" y="135231"/>
                </a:moveTo>
                <a:lnTo>
                  <a:pt x="117593" y="146991"/>
                </a:lnTo>
                <a:cubicBezTo>
                  <a:pt x="117593" y="150225"/>
                  <a:pt x="120238" y="152870"/>
                  <a:pt x="123472" y="152870"/>
                </a:cubicBezTo>
                <a:lnTo>
                  <a:pt x="135231" y="152870"/>
                </a:lnTo>
                <a:cubicBezTo>
                  <a:pt x="138465" y="152870"/>
                  <a:pt x="141111" y="150225"/>
                  <a:pt x="141111" y="146991"/>
                </a:cubicBezTo>
                <a:lnTo>
                  <a:pt x="141111" y="135231"/>
                </a:lnTo>
                <a:cubicBezTo>
                  <a:pt x="141111" y="131998"/>
                  <a:pt x="138465" y="129352"/>
                  <a:pt x="135231" y="129352"/>
                </a:cubicBezTo>
                <a:lnTo>
                  <a:pt x="123472" y="129352"/>
                </a:lnTo>
                <a:cubicBezTo>
                  <a:pt x="120238" y="129352"/>
                  <a:pt x="117593" y="131998"/>
                  <a:pt x="117593" y="135231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730642" y="1549089"/>
            <a:ext cx="5954889" cy="2634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交互式日历界面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98593" y="1890892"/>
            <a:ext cx="6092864" cy="3863309"/>
          </a:xfrm>
          <a:custGeom>
            <a:avLst/>
            <a:gdLst/>
            <a:ahLst/>
            <a:cxnLst/>
            <a:rect l="l" t="t" r="r" b="b"/>
            <a:pathLst>
              <a:path w="6092864" h="3863309">
                <a:moveTo>
                  <a:pt x="75257" y="0"/>
                </a:moveTo>
                <a:lnTo>
                  <a:pt x="6017607" y="0"/>
                </a:lnTo>
                <a:cubicBezTo>
                  <a:pt x="6059170" y="0"/>
                  <a:pt x="6092864" y="33694"/>
                  <a:pt x="6092864" y="75257"/>
                </a:cubicBezTo>
                <a:lnTo>
                  <a:pt x="6092864" y="3788051"/>
                </a:lnTo>
                <a:cubicBezTo>
                  <a:pt x="6092864" y="3829615"/>
                  <a:pt x="6059170" y="3863309"/>
                  <a:pt x="6017607" y="3863309"/>
                </a:cubicBezTo>
                <a:lnTo>
                  <a:pt x="75257" y="3863309"/>
                </a:lnTo>
                <a:cubicBezTo>
                  <a:pt x="33694" y="3863309"/>
                  <a:pt x="0" y="3829615"/>
                  <a:pt x="0" y="3788051"/>
                </a:cubicBezTo>
                <a:lnTo>
                  <a:pt x="0" y="75257"/>
                </a:lnTo>
                <a:cubicBezTo>
                  <a:pt x="0" y="33694"/>
                  <a:pt x="33694" y="0"/>
                  <a:pt x="7525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44062" y="1969290"/>
            <a:ext cx="6001926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5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POLYMARKET SETTLEMENT CALENDAR - FEBRUARY 2026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48765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日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401998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一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255328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二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108658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三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961891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四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815221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五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668551" y="2232697"/>
            <a:ext cx="87488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六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76988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19" name="Shape 17"/>
          <p:cNvSpPr/>
          <p:nvPr/>
        </p:nvSpPr>
        <p:spPr>
          <a:xfrm>
            <a:off x="1430220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0" name="Shape 18"/>
          <p:cNvSpPr/>
          <p:nvPr/>
        </p:nvSpPr>
        <p:spPr>
          <a:xfrm>
            <a:off x="2283550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1" name="Shape 19"/>
          <p:cNvSpPr/>
          <p:nvPr/>
        </p:nvSpPr>
        <p:spPr>
          <a:xfrm>
            <a:off x="3136881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2" name="Shape 20"/>
          <p:cNvSpPr/>
          <p:nvPr/>
        </p:nvSpPr>
        <p:spPr>
          <a:xfrm>
            <a:off x="3990113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3" name="Shape 21"/>
          <p:cNvSpPr/>
          <p:nvPr/>
        </p:nvSpPr>
        <p:spPr>
          <a:xfrm>
            <a:off x="4843443" y="2458475"/>
            <a:ext cx="818444" cy="931333"/>
          </a:xfrm>
          <a:custGeom>
            <a:avLst/>
            <a:gdLst/>
            <a:ahLst/>
            <a:cxnLst/>
            <a:rect l="l" t="t" r="r" b="b"/>
            <a:pathLst>
              <a:path w="818444" h="931333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893701"/>
                </a:lnTo>
                <a:cubicBezTo>
                  <a:pt x="818444" y="914485"/>
                  <a:pt x="801596" y="931333"/>
                  <a:pt x="780812" y="931333"/>
                </a:cubicBezTo>
                <a:lnTo>
                  <a:pt x="37632" y="931333"/>
                </a:lnTo>
                <a:cubicBezTo>
                  <a:pt x="16848" y="931333"/>
                  <a:pt x="0" y="914485"/>
                  <a:pt x="0" y="893701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4" name="Shape 22"/>
          <p:cNvSpPr/>
          <p:nvPr/>
        </p:nvSpPr>
        <p:spPr>
          <a:xfrm>
            <a:off x="5699909" y="2461611"/>
            <a:ext cx="805901" cy="918790"/>
          </a:xfrm>
          <a:custGeom>
            <a:avLst/>
            <a:gdLst/>
            <a:ahLst/>
            <a:cxnLst/>
            <a:rect l="l" t="t" r="r" b="b"/>
            <a:pathLst>
              <a:path w="805901" h="918790">
                <a:moveTo>
                  <a:pt x="37628" y="0"/>
                </a:moveTo>
                <a:lnTo>
                  <a:pt x="768274" y="0"/>
                </a:lnTo>
                <a:cubicBezTo>
                  <a:pt x="789055" y="0"/>
                  <a:pt x="805901" y="16846"/>
                  <a:pt x="805901" y="37628"/>
                </a:cubicBezTo>
                <a:lnTo>
                  <a:pt x="805901" y="881163"/>
                </a:lnTo>
                <a:cubicBezTo>
                  <a:pt x="805901" y="901944"/>
                  <a:pt x="789055" y="918790"/>
                  <a:pt x="768274" y="918790"/>
                </a:cubicBezTo>
                <a:lnTo>
                  <a:pt x="37628" y="918790"/>
                </a:lnTo>
                <a:cubicBezTo>
                  <a:pt x="16846" y="918790"/>
                  <a:pt x="0" y="901944"/>
                  <a:pt x="0" y="881163"/>
                </a:cubicBezTo>
                <a:lnTo>
                  <a:pt x="0" y="37628"/>
                </a:lnTo>
                <a:cubicBezTo>
                  <a:pt x="0" y="16860"/>
                  <a:pt x="16860" y="0"/>
                  <a:pt x="37628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40000"/>
                </a:srgbClr>
              </a:gs>
              <a:gs pos="100000">
                <a:srgbClr val="58A6FF">
                  <a:alpha val="20000"/>
                </a:srgbClr>
              </a:gs>
            </a:gsLst>
            <a:lin ang="2700000" scaled="1"/>
          </a:gradFill>
          <a:ln w="8467">
            <a:solidFill>
              <a:srgbClr val="58A6FF">
                <a:alpha val="50196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5712452" y="2502370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712452" y="2652889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712452" y="2803407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$2.1M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76988" y="3424590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</p:spPr>
      </p:sp>
      <p:sp>
        <p:nvSpPr>
          <p:cNvPr id="29" name="Text 27"/>
          <p:cNvSpPr/>
          <p:nvPr/>
        </p:nvSpPr>
        <p:spPr>
          <a:xfrm>
            <a:off x="586395" y="3462220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86395" y="3612738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86395" y="3763257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$1.8M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439627" y="3433998"/>
            <a:ext cx="799630" cy="931333"/>
          </a:xfrm>
          <a:custGeom>
            <a:avLst/>
            <a:gdLst/>
            <a:ahLst/>
            <a:cxnLst/>
            <a:rect l="l" t="t" r="r" b="b"/>
            <a:pathLst>
              <a:path w="799630" h="931333">
                <a:moveTo>
                  <a:pt x="37631" y="0"/>
                </a:moveTo>
                <a:lnTo>
                  <a:pt x="761999" y="0"/>
                </a:lnTo>
                <a:cubicBezTo>
                  <a:pt x="782782" y="0"/>
                  <a:pt x="799630" y="16848"/>
                  <a:pt x="799630" y="37631"/>
                </a:cubicBezTo>
                <a:lnTo>
                  <a:pt x="799630" y="893703"/>
                </a:lnTo>
                <a:cubicBezTo>
                  <a:pt x="799630" y="914486"/>
                  <a:pt x="782782" y="931333"/>
                  <a:pt x="761999" y="931333"/>
                </a:cubicBezTo>
                <a:lnTo>
                  <a:pt x="37631" y="931333"/>
                </a:lnTo>
                <a:cubicBezTo>
                  <a:pt x="16848" y="931333"/>
                  <a:pt x="0" y="914486"/>
                  <a:pt x="0" y="893703"/>
                </a:cubicBezTo>
                <a:lnTo>
                  <a:pt x="0" y="37631"/>
                </a:lnTo>
                <a:cubicBezTo>
                  <a:pt x="0" y="16848"/>
                  <a:pt x="16848" y="0"/>
                  <a:pt x="37631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50000"/>
                </a:srgbClr>
              </a:gs>
              <a:gs pos="100000">
                <a:srgbClr val="58A6FF">
                  <a:alpha val="30000"/>
                </a:srgbClr>
              </a:gs>
            </a:gsLst>
            <a:lin ang="2700000" scaled="1"/>
          </a:gradFill>
          <a:ln w="25400">
            <a:solidFill>
              <a:srgbClr val="58A6FF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1458442" y="3481035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458442" y="3631553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458442" y="3782072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$3.2M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2283550" y="3424590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</p:spPr>
      </p:sp>
      <p:sp>
        <p:nvSpPr>
          <p:cNvPr id="37" name="Text 35"/>
          <p:cNvSpPr/>
          <p:nvPr/>
        </p:nvSpPr>
        <p:spPr>
          <a:xfrm>
            <a:off x="2292958" y="3462220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2292958" y="3612738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2292958" y="3763257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$1.5M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136881" y="3424590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</p:spPr>
      </p:sp>
      <p:sp>
        <p:nvSpPr>
          <p:cNvPr id="41" name="Text 39"/>
          <p:cNvSpPr/>
          <p:nvPr/>
        </p:nvSpPr>
        <p:spPr>
          <a:xfrm>
            <a:off x="3146288" y="3462220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3146288" y="3612738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3146288" y="3763257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$0.9M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993249" y="3427726"/>
            <a:ext cx="805901" cy="947012"/>
          </a:xfrm>
          <a:custGeom>
            <a:avLst/>
            <a:gdLst/>
            <a:ahLst/>
            <a:cxnLst/>
            <a:rect l="l" t="t" r="r" b="b"/>
            <a:pathLst>
              <a:path w="805901" h="947012">
                <a:moveTo>
                  <a:pt x="37628" y="0"/>
                </a:moveTo>
                <a:lnTo>
                  <a:pt x="768274" y="0"/>
                </a:lnTo>
                <a:cubicBezTo>
                  <a:pt x="789055" y="0"/>
                  <a:pt x="805901" y="16846"/>
                  <a:pt x="805901" y="37628"/>
                </a:cubicBezTo>
                <a:lnTo>
                  <a:pt x="805901" y="909385"/>
                </a:lnTo>
                <a:cubicBezTo>
                  <a:pt x="805901" y="930166"/>
                  <a:pt x="789055" y="947012"/>
                  <a:pt x="768274" y="947012"/>
                </a:cubicBezTo>
                <a:lnTo>
                  <a:pt x="37628" y="947012"/>
                </a:lnTo>
                <a:cubicBezTo>
                  <a:pt x="16846" y="947012"/>
                  <a:pt x="0" y="930166"/>
                  <a:pt x="0" y="909385"/>
                </a:cubicBezTo>
                <a:lnTo>
                  <a:pt x="0" y="37628"/>
                </a:lnTo>
                <a:cubicBezTo>
                  <a:pt x="0" y="16860"/>
                  <a:pt x="16860" y="0"/>
                  <a:pt x="37628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50000"/>
                </a:srgbClr>
              </a:gs>
              <a:gs pos="100000">
                <a:srgbClr val="58A6FF">
                  <a:alpha val="30000"/>
                </a:srgbClr>
              </a:gs>
            </a:gsLst>
            <a:lin ang="2700000" scaled="1"/>
          </a:gradFill>
          <a:ln w="8467">
            <a:solidFill>
              <a:srgbClr val="58A6FF">
                <a:alpha val="50196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4005792" y="3468495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6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005792" y="3619013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4005792" y="3769532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$3.5M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852851" y="3433998"/>
            <a:ext cx="799630" cy="931333"/>
          </a:xfrm>
          <a:custGeom>
            <a:avLst/>
            <a:gdLst/>
            <a:ahLst/>
            <a:cxnLst/>
            <a:rect l="l" t="t" r="r" b="b"/>
            <a:pathLst>
              <a:path w="799630" h="931333">
                <a:moveTo>
                  <a:pt x="37631" y="0"/>
                </a:moveTo>
                <a:lnTo>
                  <a:pt x="761999" y="0"/>
                </a:lnTo>
                <a:cubicBezTo>
                  <a:pt x="782782" y="0"/>
                  <a:pt x="799630" y="16848"/>
                  <a:pt x="799630" y="37631"/>
                </a:cubicBezTo>
                <a:lnTo>
                  <a:pt x="799630" y="893703"/>
                </a:lnTo>
                <a:cubicBezTo>
                  <a:pt x="799630" y="914486"/>
                  <a:pt x="782782" y="931333"/>
                  <a:pt x="761999" y="931333"/>
                </a:cubicBezTo>
                <a:lnTo>
                  <a:pt x="37631" y="931333"/>
                </a:lnTo>
                <a:cubicBezTo>
                  <a:pt x="16848" y="931333"/>
                  <a:pt x="0" y="914486"/>
                  <a:pt x="0" y="893703"/>
                </a:cubicBezTo>
                <a:lnTo>
                  <a:pt x="0" y="37631"/>
                </a:lnTo>
                <a:cubicBezTo>
                  <a:pt x="0" y="16848"/>
                  <a:pt x="16848" y="0"/>
                  <a:pt x="37631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60000"/>
                </a:srgbClr>
              </a:gs>
              <a:gs pos="100000">
                <a:srgbClr val="58A6FF">
                  <a:alpha val="40000"/>
                </a:srgbClr>
              </a:gs>
            </a:gsLst>
            <a:lin ang="2700000" scaled="1"/>
          </a:gradFill>
          <a:ln w="25400">
            <a:solidFill>
              <a:srgbClr val="FFD93D"/>
            </a:solidFill>
            <a:prstDash val="solid"/>
          </a:ln>
        </p:spPr>
      </p:sp>
      <p:sp>
        <p:nvSpPr>
          <p:cNvPr id="49" name="Text 47"/>
          <p:cNvSpPr/>
          <p:nvPr/>
        </p:nvSpPr>
        <p:spPr>
          <a:xfrm>
            <a:off x="4871665" y="3481035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D9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871665" y="3631553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█████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871665" y="3782072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D9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$4.8M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696773" y="3424590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40000"/>
                </a:srgbClr>
              </a:gs>
              <a:gs pos="100000">
                <a:srgbClr val="58A6FF">
                  <a:alpha val="20000"/>
                </a:srgbClr>
              </a:gs>
            </a:gsLst>
            <a:lin ang="2700000" scaled="1"/>
          </a:gradFill>
        </p:spPr>
      </p:sp>
      <p:sp>
        <p:nvSpPr>
          <p:cNvPr id="53" name="Text 51"/>
          <p:cNvSpPr/>
          <p:nvPr/>
        </p:nvSpPr>
        <p:spPr>
          <a:xfrm>
            <a:off x="5706181" y="3462220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5706181" y="3612738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706181" y="3763257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$2.0M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576988" y="4415804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</p:spPr>
      </p:sp>
      <p:sp>
        <p:nvSpPr>
          <p:cNvPr id="57" name="Text 55"/>
          <p:cNvSpPr/>
          <p:nvPr/>
        </p:nvSpPr>
        <p:spPr>
          <a:xfrm>
            <a:off x="586395" y="4453434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9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86395" y="4603952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586395" y="4754471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$0.8M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1430220" y="4415804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</p:spPr>
      </p:sp>
      <p:sp>
        <p:nvSpPr>
          <p:cNvPr id="61" name="Text 59"/>
          <p:cNvSpPr/>
          <p:nvPr/>
        </p:nvSpPr>
        <p:spPr>
          <a:xfrm>
            <a:off x="1439627" y="4453434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10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439627" y="4603952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439627" y="4754471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$1.7M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2286686" y="4418940"/>
            <a:ext cx="805901" cy="947012"/>
          </a:xfrm>
          <a:custGeom>
            <a:avLst/>
            <a:gdLst/>
            <a:ahLst/>
            <a:cxnLst/>
            <a:rect l="l" t="t" r="r" b="b"/>
            <a:pathLst>
              <a:path w="805901" h="947012">
                <a:moveTo>
                  <a:pt x="37628" y="0"/>
                </a:moveTo>
                <a:lnTo>
                  <a:pt x="768274" y="0"/>
                </a:lnTo>
                <a:cubicBezTo>
                  <a:pt x="789055" y="0"/>
                  <a:pt x="805901" y="16846"/>
                  <a:pt x="805901" y="37628"/>
                </a:cubicBezTo>
                <a:lnTo>
                  <a:pt x="805901" y="909385"/>
                </a:lnTo>
                <a:cubicBezTo>
                  <a:pt x="805901" y="930166"/>
                  <a:pt x="789055" y="947012"/>
                  <a:pt x="768274" y="947012"/>
                </a:cubicBezTo>
                <a:lnTo>
                  <a:pt x="37628" y="947012"/>
                </a:lnTo>
                <a:cubicBezTo>
                  <a:pt x="16846" y="947012"/>
                  <a:pt x="0" y="930166"/>
                  <a:pt x="0" y="909385"/>
                </a:cubicBezTo>
                <a:lnTo>
                  <a:pt x="0" y="37628"/>
                </a:lnTo>
                <a:cubicBezTo>
                  <a:pt x="0" y="16860"/>
                  <a:pt x="16860" y="0"/>
                  <a:pt x="37628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50000"/>
                </a:srgbClr>
              </a:gs>
              <a:gs pos="100000">
                <a:srgbClr val="58A6FF">
                  <a:alpha val="30000"/>
                </a:srgbClr>
              </a:gs>
            </a:gsLst>
            <a:lin ang="2700000" scaled="1"/>
          </a:gradFill>
          <a:ln w="8467">
            <a:solidFill>
              <a:srgbClr val="58A6FF">
                <a:alpha val="50196"/>
              </a:srgbClr>
            </a:solidFill>
            <a:prstDash val="solid"/>
          </a:ln>
        </p:spPr>
      </p:sp>
      <p:sp>
        <p:nvSpPr>
          <p:cNvPr id="65" name="Text 63"/>
          <p:cNvSpPr/>
          <p:nvPr/>
        </p:nvSpPr>
        <p:spPr>
          <a:xfrm>
            <a:off x="2299229" y="4459699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11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2299229" y="4610218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2299229" y="4760736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$3.6M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3136881" y="4415804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</p:spPr>
      </p:sp>
      <p:sp>
        <p:nvSpPr>
          <p:cNvPr id="69" name="Text 67"/>
          <p:cNvSpPr/>
          <p:nvPr/>
        </p:nvSpPr>
        <p:spPr>
          <a:xfrm>
            <a:off x="3146288" y="4453434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12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3146288" y="4603952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3146288" y="4754471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$1.9M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3990113" y="4415804"/>
            <a:ext cx="818444" cy="950148"/>
          </a:xfrm>
          <a:custGeom>
            <a:avLst/>
            <a:gdLst/>
            <a:ahLst/>
            <a:cxnLst/>
            <a:rect l="l" t="t" r="r" b="b"/>
            <a:pathLst>
              <a:path w="818444" h="950148">
                <a:moveTo>
                  <a:pt x="37632" y="0"/>
                </a:moveTo>
                <a:lnTo>
                  <a:pt x="780812" y="0"/>
                </a:lnTo>
                <a:cubicBezTo>
                  <a:pt x="801596" y="0"/>
                  <a:pt x="818444" y="16848"/>
                  <a:pt x="818444" y="37632"/>
                </a:cubicBezTo>
                <a:lnTo>
                  <a:pt x="818444" y="912516"/>
                </a:lnTo>
                <a:cubicBezTo>
                  <a:pt x="818444" y="933300"/>
                  <a:pt x="801596" y="950148"/>
                  <a:pt x="780812" y="950148"/>
                </a:cubicBezTo>
                <a:lnTo>
                  <a:pt x="37632" y="950148"/>
                </a:lnTo>
                <a:cubicBezTo>
                  <a:pt x="16848" y="950148"/>
                  <a:pt x="0" y="933300"/>
                  <a:pt x="0" y="912516"/>
                </a:cubicBezTo>
                <a:lnTo>
                  <a:pt x="0" y="37632"/>
                </a:lnTo>
                <a:cubicBezTo>
                  <a:pt x="0" y="16848"/>
                  <a:pt x="16848" y="0"/>
                  <a:pt x="376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</p:spPr>
      </p:sp>
      <p:sp>
        <p:nvSpPr>
          <p:cNvPr id="73" name="Text 71"/>
          <p:cNvSpPr/>
          <p:nvPr/>
        </p:nvSpPr>
        <p:spPr>
          <a:xfrm>
            <a:off x="3999520" y="4453434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13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3999520" y="4603952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3999520" y="4754471"/>
            <a:ext cx="799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$0.7M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4852851" y="4425211"/>
            <a:ext cx="799630" cy="931333"/>
          </a:xfrm>
          <a:custGeom>
            <a:avLst/>
            <a:gdLst/>
            <a:ahLst/>
            <a:cxnLst/>
            <a:rect l="l" t="t" r="r" b="b"/>
            <a:pathLst>
              <a:path w="799630" h="931333">
                <a:moveTo>
                  <a:pt x="37631" y="0"/>
                </a:moveTo>
                <a:lnTo>
                  <a:pt x="761999" y="0"/>
                </a:lnTo>
                <a:cubicBezTo>
                  <a:pt x="782782" y="0"/>
                  <a:pt x="799630" y="16848"/>
                  <a:pt x="799630" y="37631"/>
                </a:cubicBezTo>
                <a:lnTo>
                  <a:pt x="799630" y="893703"/>
                </a:lnTo>
                <a:cubicBezTo>
                  <a:pt x="799630" y="914486"/>
                  <a:pt x="782782" y="931333"/>
                  <a:pt x="761999" y="931333"/>
                </a:cubicBezTo>
                <a:lnTo>
                  <a:pt x="37631" y="931333"/>
                </a:lnTo>
                <a:cubicBezTo>
                  <a:pt x="16848" y="931333"/>
                  <a:pt x="0" y="914486"/>
                  <a:pt x="0" y="893703"/>
                </a:cubicBezTo>
                <a:lnTo>
                  <a:pt x="0" y="37631"/>
                </a:lnTo>
                <a:cubicBezTo>
                  <a:pt x="0" y="16848"/>
                  <a:pt x="16848" y="0"/>
                  <a:pt x="37631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60000"/>
                </a:srgbClr>
              </a:gs>
              <a:gs pos="100000">
                <a:srgbClr val="58A6FF">
                  <a:alpha val="40000"/>
                </a:srgbClr>
              </a:gs>
            </a:gsLst>
            <a:lin ang="2700000" scaled="1"/>
          </a:gradFill>
          <a:ln w="25400">
            <a:solidFill>
              <a:srgbClr val="FFD93D"/>
            </a:solidFill>
            <a:prstDash val="solid"/>
          </a:ln>
        </p:spPr>
      </p:sp>
      <p:sp>
        <p:nvSpPr>
          <p:cNvPr id="77" name="Text 75"/>
          <p:cNvSpPr/>
          <p:nvPr/>
        </p:nvSpPr>
        <p:spPr>
          <a:xfrm>
            <a:off x="4871665" y="4472248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D9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14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4871665" y="4622767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█████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4871665" y="4773285"/>
            <a:ext cx="76200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D9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$4.9M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5699909" y="4418940"/>
            <a:ext cx="805901" cy="947012"/>
          </a:xfrm>
          <a:custGeom>
            <a:avLst/>
            <a:gdLst/>
            <a:ahLst/>
            <a:cxnLst/>
            <a:rect l="l" t="t" r="r" b="b"/>
            <a:pathLst>
              <a:path w="805901" h="947012">
                <a:moveTo>
                  <a:pt x="37628" y="0"/>
                </a:moveTo>
                <a:lnTo>
                  <a:pt x="768274" y="0"/>
                </a:lnTo>
                <a:cubicBezTo>
                  <a:pt x="789055" y="0"/>
                  <a:pt x="805901" y="16846"/>
                  <a:pt x="805901" y="37628"/>
                </a:cubicBezTo>
                <a:lnTo>
                  <a:pt x="805901" y="909385"/>
                </a:lnTo>
                <a:cubicBezTo>
                  <a:pt x="805901" y="930166"/>
                  <a:pt x="789055" y="947012"/>
                  <a:pt x="768274" y="947012"/>
                </a:cubicBezTo>
                <a:lnTo>
                  <a:pt x="37628" y="947012"/>
                </a:lnTo>
                <a:cubicBezTo>
                  <a:pt x="16846" y="947012"/>
                  <a:pt x="0" y="930166"/>
                  <a:pt x="0" y="909385"/>
                </a:cubicBezTo>
                <a:lnTo>
                  <a:pt x="0" y="37628"/>
                </a:lnTo>
                <a:cubicBezTo>
                  <a:pt x="0" y="16860"/>
                  <a:pt x="16860" y="0"/>
                  <a:pt x="37628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50000"/>
                </a:srgbClr>
              </a:gs>
              <a:gs pos="100000">
                <a:srgbClr val="58A6FF">
                  <a:alpha val="30000"/>
                </a:srgbClr>
              </a:gs>
            </a:gsLst>
            <a:lin ang="2700000" scaled="1"/>
          </a:gradFill>
          <a:ln w="8467">
            <a:solidFill>
              <a:srgbClr val="58A6FF">
                <a:alpha val="50196"/>
              </a:srgbClr>
            </a:solidFill>
            <a:prstDash val="solid"/>
          </a:ln>
        </p:spPr>
      </p:sp>
      <p:sp>
        <p:nvSpPr>
          <p:cNvPr id="81" name="Text 79"/>
          <p:cNvSpPr/>
          <p:nvPr/>
        </p:nvSpPr>
        <p:spPr>
          <a:xfrm>
            <a:off x="5712452" y="4459699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15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5712452" y="4610218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████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5712452" y="4760736"/>
            <a:ext cx="780815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$3.8M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576988" y="5447875"/>
            <a:ext cx="5936074" cy="6272"/>
          </a:xfrm>
          <a:custGeom>
            <a:avLst/>
            <a:gdLst/>
            <a:ahLst/>
            <a:cxnLst/>
            <a:rect l="l" t="t" r="r" b="b"/>
            <a:pathLst>
              <a:path w="5936074" h="6272">
                <a:moveTo>
                  <a:pt x="0" y="0"/>
                </a:moveTo>
                <a:lnTo>
                  <a:pt x="5936074" y="0"/>
                </a:lnTo>
                <a:lnTo>
                  <a:pt x="5936074" y="6272"/>
                </a:lnTo>
                <a:lnTo>
                  <a:pt x="0" y="6272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85" name="Text 83"/>
          <p:cNvSpPr/>
          <p:nvPr/>
        </p:nvSpPr>
        <p:spPr>
          <a:xfrm>
            <a:off x="576988" y="5526264"/>
            <a:ext cx="1401704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图例: █ = 每$1M结算金额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5345956" y="5526264"/>
            <a:ext cx="658519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高价值日</a:t>
            </a:r>
            <a:endParaRPr lang="en-US" sz="1600" dirty="0"/>
          </a:p>
        </p:txBody>
      </p:sp>
      <p:sp>
        <p:nvSpPr>
          <p:cNvPr id="87" name="Text 85"/>
          <p:cNvSpPr/>
          <p:nvPr/>
        </p:nvSpPr>
        <p:spPr>
          <a:xfrm>
            <a:off x="6023289" y="5526264"/>
            <a:ext cx="545630" cy="1505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普通日</a:t>
            </a:r>
            <a:endParaRPr lang="en-US" sz="1600" dirty="0"/>
          </a:p>
        </p:txBody>
      </p:sp>
      <p:sp>
        <p:nvSpPr>
          <p:cNvPr id="88" name="Shape 86"/>
          <p:cNvSpPr/>
          <p:nvPr/>
        </p:nvSpPr>
        <p:spPr>
          <a:xfrm>
            <a:off x="6829425" y="1433195"/>
            <a:ext cx="4982845" cy="3437890"/>
          </a:xfrm>
          <a:custGeom>
            <a:avLst/>
            <a:gdLst/>
            <a:ahLst/>
            <a:cxnLst/>
            <a:rect l="l" t="t" r="r" b="b"/>
            <a:pathLst>
              <a:path w="4982790" h="3562272">
                <a:moveTo>
                  <a:pt x="112888" y="0"/>
                </a:moveTo>
                <a:lnTo>
                  <a:pt x="4869902" y="0"/>
                </a:lnTo>
                <a:cubicBezTo>
                  <a:pt x="4932248" y="0"/>
                  <a:pt x="4982790" y="50542"/>
                  <a:pt x="4982790" y="112888"/>
                </a:cubicBezTo>
                <a:lnTo>
                  <a:pt x="4982790" y="3449383"/>
                </a:lnTo>
                <a:cubicBezTo>
                  <a:pt x="4982790" y="3511730"/>
                  <a:pt x="4932248" y="3562272"/>
                  <a:pt x="4869902" y="3562272"/>
                </a:cubicBezTo>
                <a:lnTo>
                  <a:pt x="112888" y="3562272"/>
                </a:lnTo>
                <a:cubicBezTo>
                  <a:pt x="50542" y="3562272"/>
                  <a:pt x="0" y="3511730"/>
                  <a:pt x="0" y="3449383"/>
                </a:cubicBezTo>
                <a:lnTo>
                  <a:pt x="0" y="112888"/>
                </a:lnTo>
                <a:cubicBezTo>
                  <a:pt x="0" y="50584"/>
                  <a:pt x="50584" y="0"/>
                  <a:pt x="112888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91" name="Shape 89"/>
          <p:cNvSpPr/>
          <p:nvPr/>
        </p:nvSpPr>
        <p:spPr>
          <a:xfrm>
            <a:off x="6948170" y="1750060"/>
            <a:ext cx="4747895" cy="3120390"/>
          </a:xfrm>
          <a:custGeom>
            <a:avLst/>
            <a:gdLst/>
            <a:ahLst/>
            <a:cxnLst/>
            <a:rect l="l" t="t" r="r" b="b"/>
            <a:pathLst>
              <a:path w="4747605" h="2988420">
                <a:moveTo>
                  <a:pt x="75248" y="0"/>
                </a:moveTo>
                <a:lnTo>
                  <a:pt x="4672357" y="0"/>
                </a:lnTo>
                <a:cubicBezTo>
                  <a:pt x="4713915" y="0"/>
                  <a:pt x="4747605" y="33690"/>
                  <a:pt x="4747605" y="75248"/>
                </a:cubicBezTo>
                <a:lnTo>
                  <a:pt x="4747605" y="2913171"/>
                </a:lnTo>
                <a:cubicBezTo>
                  <a:pt x="4747605" y="2954730"/>
                  <a:pt x="4713915" y="2988420"/>
                  <a:pt x="4672357" y="2988420"/>
                </a:cubicBezTo>
                <a:lnTo>
                  <a:pt x="75248" y="2988420"/>
                </a:lnTo>
                <a:cubicBezTo>
                  <a:pt x="33690" y="2988420"/>
                  <a:pt x="0" y="2954730"/>
                  <a:pt x="0" y="2913171"/>
                </a:cubicBezTo>
                <a:lnTo>
                  <a:pt x="0" y="75248"/>
                </a:lnTo>
                <a:cubicBezTo>
                  <a:pt x="0" y="33690"/>
                  <a:pt x="33690" y="0"/>
                  <a:pt x="7524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10" name="Shape 108"/>
          <p:cNvSpPr/>
          <p:nvPr/>
        </p:nvSpPr>
        <p:spPr>
          <a:xfrm>
            <a:off x="6832600" y="4923790"/>
            <a:ext cx="4982845" cy="1933575"/>
          </a:xfrm>
          <a:custGeom>
            <a:avLst/>
            <a:gdLst/>
            <a:ahLst/>
            <a:cxnLst/>
            <a:rect l="l" t="t" r="r" b="b"/>
            <a:pathLst>
              <a:path w="4982790" h="1774864">
                <a:moveTo>
                  <a:pt x="112881" y="0"/>
                </a:moveTo>
                <a:lnTo>
                  <a:pt x="4869909" y="0"/>
                </a:lnTo>
                <a:cubicBezTo>
                  <a:pt x="4932251" y="0"/>
                  <a:pt x="4982790" y="50539"/>
                  <a:pt x="4982790" y="112881"/>
                </a:cubicBezTo>
                <a:lnTo>
                  <a:pt x="4982790" y="1661983"/>
                </a:lnTo>
                <a:cubicBezTo>
                  <a:pt x="4982790" y="1724325"/>
                  <a:pt x="4932251" y="1774864"/>
                  <a:pt x="4869909" y="1774864"/>
                </a:cubicBezTo>
                <a:lnTo>
                  <a:pt x="112881" y="1774864"/>
                </a:lnTo>
                <a:cubicBezTo>
                  <a:pt x="50539" y="1774864"/>
                  <a:pt x="0" y="1724325"/>
                  <a:pt x="0" y="1661983"/>
                </a:cubicBezTo>
                <a:lnTo>
                  <a:pt x="0" y="112881"/>
                </a:lnTo>
                <a:cubicBezTo>
                  <a:pt x="0" y="50580"/>
                  <a:pt x="50580" y="0"/>
                  <a:pt x="112881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111" name="Shape 109"/>
          <p:cNvSpPr/>
          <p:nvPr/>
        </p:nvSpPr>
        <p:spPr>
          <a:xfrm>
            <a:off x="6958150" y="5238364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102361" y="-6251"/>
                </a:moveTo>
                <a:cubicBezTo>
                  <a:pt x="101005" y="-8897"/>
                  <a:pt x="98260" y="-10583"/>
                  <a:pt x="95283" y="-10583"/>
                </a:cubicBezTo>
                <a:cubicBezTo>
                  <a:pt x="92307" y="-10583"/>
                  <a:pt x="89561" y="-8897"/>
                  <a:pt x="88205" y="-6251"/>
                </a:cubicBezTo>
                <a:lnTo>
                  <a:pt x="63864" y="41440"/>
                </a:lnTo>
                <a:lnTo>
                  <a:pt x="10980" y="49841"/>
                </a:lnTo>
                <a:cubicBezTo>
                  <a:pt x="8037" y="50304"/>
                  <a:pt x="5589" y="52388"/>
                  <a:pt x="4663" y="55232"/>
                </a:cubicBezTo>
                <a:cubicBezTo>
                  <a:pt x="3737" y="58076"/>
                  <a:pt x="4498" y="61185"/>
                  <a:pt x="6582" y="63302"/>
                </a:cubicBezTo>
                <a:lnTo>
                  <a:pt x="44417" y="101170"/>
                </a:lnTo>
                <a:lnTo>
                  <a:pt x="36083" y="154054"/>
                </a:lnTo>
                <a:cubicBezTo>
                  <a:pt x="35620" y="156997"/>
                  <a:pt x="36843" y="159974"/>
                  <a:pt x="39258" y="161727"/>
                </a:cubicBezTo>
                <a:cubicBezTo>
                  <a:pt x="41672" y="163479"/>
                  <a:pt x="44847" y="163744"/>
                  <a:pt x="47526" y="162388"/>
                </a:cubicBezTo>
                <a:lnTo>
                  <a:pt x="95283" y="138113"/>
                </a:lnTo>
                <a:lnTo>
                  <a:pt x="143007" y="162388"/>
                </a:lnTo>
                <a:cubicBezTo>
                  <a:pt x="145653" y="163744"/>
                  <a:pt x="148861" y="163479"/>
                  <a:pt x="151276" y="161727"/>
                </a:cubicBezTo>
                <a:cubicBezTo>
                  <a:pt x="153690" y="159974"/>
                  <a:pt x="154914" y="157030"/>
                  <a:pt x="154451" y="154054"/>
                </a:cubicBezTo>
                <a:lnTo>
                  <a:pt x="146083" y="101170"/>
                </a:lnTo>
                <a:lnTo>
                  <a:pt x="183918" y="63302"/>
                </a:lnTo>
                <a:cubicBezTo>
                  <a:pt x="186035" y="61185"/>
                  <a:pt x="186763" y="58076"/>
                  <a:pt x="185837" y="55232"/>
                </a:cubicBezTo>
                <a:cubicBezTo>
                  <a:pt x="184911" y="52388"/>
                  <a:pt x="182496" y="50304"/>
                  <a:pt x="179520" y="49841"/>
                </a:cubicBezTo>
                <a:lnTo>
                  <a:pt x="126669" y="41440"/>
                </a:lnTo>
                <a:lnTo>
                  <a:pt x="102361" y="-6251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112" name="Text 110"/>
          <p:cNvSpPr/>
          <p:nvPr/>
        </p:nvSpPr>
        <p:spPr>
          <a:xfrm>
            <a:off x="7161585" y="5191327"/>
            <a:ext cx="4619037" cy="2634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核心价值主张</a:t>
            </a:r>
            <a:endParaRPr lang="en-US" sz="1600" dirty="0"/>
          </a:p>
        </p:txBody>
      </p:sp>
      <p:sp>
        <p:nvSpPr>
          <p:cNvPr id="113" name="Shape 111"/>
          <p:cNvSpPr/>
          <p:nvPr/>
        </p:nvSpPr>
        <p:spPr>
          <a:xfrm>
            <a:off x="6964030" y="5548809"/>
            <a:ext cx="131704" cy="131704"/>
          </a:xfrm>
          <a:custGeom>
            <a:avLst/>
            <a:gdLst/>
            <a:ahLst/>
            <a:cxnLst/>
            <a:rect l="l" t="t" r="r" b="b"/>
            <a:pathLst>
              <a:path w="131704" h="131704">
                <a:moveTo>
                  <a:pt x="65852" y="0"/>
                </a:moveTo>
                <a:cubicBezTo>
                  <a:pt x="67035" y="0"/>
                  <a:pt x="68218" y="257"/>
                  <a:pt x="69299" y="746"/>
                </a:cubicBezTo>
                <a:lnTo>
                  <a:pt x="117762" y="21299"/>
                </a:lnTo>
                <a:cubicBezTo>
                  <a:pt x="123421" y="23691"/>
                  <a:pt x="127639" y="29273"/>
                  <a:pt x="127614" y="36013"/>
                </a:cubicBezTo>
                <a:cubicBezTo>
                  <a:pt x="127485" y="61530"/>
                  <a:pt x="116990" y="108218"/>
                  <a:pt x="72669" y="129440"/>
                </a:cubicBezTo>
                <a:cubicBezTo>
                  <a:pt x="68373" y="131498"/>
                  <a:pt x="63382" y="131498"/>
                  <a:pt x="59087" y="129440"/>
                </a:cubicBezTo>
                <a:cubicBezTo>
                  <a:pt x="14739" y="108218"/>
                  <a:pt x="4270" y="61530"/>
                  <a:pt x="4141" y="36013"/>
                </a:cubicBezTo>
                <a:cubicBezTo>
                  <a:pt x="4116" y="29273"/>
                  <a:pt x="8334" y="23691"/>
                  <a:pt x="13994" y="21299"/>
                </a:cubicBezTo>
                <a:lnTo>
                  <a:pt x="62431" y="746"/>
                </a:lnTo>
                <a:cubicBezTo>
                  <a:pt x="63511" y="257"/>
                  <a:pt x="64669" y="0"/>
                  <a:pt x="65852" y="0"/>
                </a:cubicBezTo>
                <a:close/>
                <a:moveTo>
                  <a:pt x="65852" y="17183"/>
                </a:moveTo>
                <a:lnTo>
                  <a:pt x="65852" y="114443"/>
                </a:lnTo>
                <a:cubicBezTo>
                  <a:pt x="101350" y="97260"/>
                  <a:pt x="110893" y="59189"/>
                  <a:pt x="111125" y="36399"/>
                </a:cubicBezTo>
                <a:lnTo>
                  <a:pt x="65852" y="17209"/>
                </a:lnTo>
                <a:lnTo>
                  <a:pt x="65852" y="17209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114" name="Text 112"/>
          <p:cNvSpPr/>
          <p:nvPr/>
        </p:nvSpPr>
        <p:spPr>
          <a:xfrm>
            <a:off x="7185104" y="5529994"/>
            <a:ext cx="856074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预防事件遗漏</a:t>
            </a:r>
            <a:endParaRPr lang="en-US" sz="1600" dirty="0"/>
          </a:p>
        </p:txBody>
      </p:sp>
      <p:sp>
        <p:nvSpPr>
          <p:cNvPr id="115" name="Text 113"/>
          <p:cNvSpPr/>
          <p:nvPr/>
        </p:nvSpPr>
        <p:spPr>
          <a:xfrm>
            <a:off x="7185104" y="5736957"/>
            <a:ext cx="2265421" cy="16306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自动追踪所有结算事件，提前24-48小时提醒</a:t>
            </a:r>
            <a:endParaRPr lang="en-US" sz="1600" dirty="0"/>
          </a:p>
        </p:txBody>
      </p:sp>
      <p:sp>
        <p:nvSpPr>
          <p:cNvPr id="116" name="Shape 114"/>
          <p:cNvSpPr/>
          <p:nvPr/>
        </p:nvSpPr>
        <p:spPr>
          <a:xfrm>
            <a:off x="6964030" y="5962735"/>
            <a:ext cx="131704" cy="131704"/>
          </a:xfrm>
          <a:custGeom>
            <a:avLst/>
            <a:gdLst/>
            <a:ahLst/>
            <a:cxnLst/>
            <a:rect l="l" t="t" r="r" b="b"/>
            <a:pathLst>
              <a:path w="131704" h="131704">
                <a:moveTo>
                  <a:pt x="107009" y="53505"/>
                </a:moveTo>
                <a:cubicBezTo>
                  <a:pt x="107009" y="65312"/>
                  <a:pt x="103176" y="76218"/>
                  <a:pt x="96720" y="85067"/>
                </a:cubicBezTo>
                <a:lnTo>
                  <a:pt x="129286" y="117659"/>
                </a:lnTo>
                <a:cubicBezTo>
                  <a:pt x="132501" y="120874"/>
                  <a:pt x="132501" y="126096"/>
                  <a:pt x="129286" y="129311"/>
                </a:cubicBezTo>
                <a:cubicBezTo>
                  <a:pt x="126070" y="132527"/>
                  <a:pt x="120848" y="132527"/>
                  <a:pt x="117633" y="129311"/>
                </a:cubicBezTo>
                <a:lnTo>
                  <a:pt x="85067" y="96720"/>
                </a:lnTo>
                <a:cubicBezTo>
                  <a:pt x="76218" y="103176"/>
                  <a:pt x="65312" y="107009"/>
                  <a:pt x="53505" y="107009"/>
                </a:cubicBezTo>
                <a:cubicBezTo>
                  <a:pt x="23948" y="107009"/>
                  <a:pt x="0" y="83061"/>
                  <a:pt x="0" y="53505"/>
                </a:cubicBezTo>
                <a:cubicBezTo>
                  <a:pt x="0" y="23948"/>
                  <a:pt x="23948" y="0"/>
                  <a:pt x="53505" y="0"/>
                </a:cubicBezTo>
                <a:cubicBezTo>
                  <a:pt x="83061" y="0"/>
                  <a:pt x="107009" y="23948"/>
                  <a:pt x="107009" y="53505"/>
                </a:cubicBezTo>
                <a:close/>
                <a:moveTo>
                  <a:pt x="54534" y="24694"/>
                </a:moveTo>
                <a:cubicBezTo>
                  <a:pt x="51704" y="24694"/>
                  <a:pt x="49389" y="27010"/>
                  <a:pt x="49389" y="29839"/>
                </a:cubicBezTo>
                <a:lnTo>
                  <a:pt x="49389" y="30868"/>
                </a:lnTo>
                <a:cubicBezTo>
                  <a:pt x="41981" y="30945"/>
                  <a:pt x="36013" y="36964"/>
                  <a:pt x="36013" y="44373"/>
                </a:cubicBezTo>
                <a:cubicBezTo>
                  <a:pt x="36013" y="50984"/>
                  <a:pt x="40772" y="56617"/>
                  <a:pt x="47305" y="57698"/>
                </a:cubicBezTo>
                <a:lnTo>
                  <a:pt x="58032" y="59498"/>
                </a:lnTo>
                <a:cubicBezTo>
                  <a:pt x="59575" y="59755"/>
                  <a:pt x="60707" y="61093"/>
                  <a:pt x="60707" y="62662"/>
                </a:cubicBezTo>
                <a:cubicBezTo>
                  <a:pt x="60707" y="64437"/>
                  <a:pt x="59267" y="65878"/>
                  <a:pt x="57492" y="65878"/>
                </a:cubicBezTo>
                <a:lnTo>
                  <a:pt x="43215" y="65852"/>
                </a:lnTo>
                <a:cubicBezTo>
                  <a:pt x="40386" y="65852"/>
                  <a:pt x="38071" y="68167"/>
                  <a:pt x="38071" y="70997"/>
                </a:cubicBezTo>
                <a:cubicBezTo>
                  <a:pt x="38071" y="73826"/>
                  <a:pt x="40386" y="76141"/>
                  <a:pt x="43215" y="76141"/>
                </a:cubicBezTo>
                <a:lnTo>
                  <a:pt x="49389" y="76141"/>
                </a:lnTo>
                <a:lnTo>
                  <a:pt x="49389" y="77170"/>
                </a:lnTo>
                <a:cubicBezTo>
                  <a:pt x="49389" y="80000"/>
                  <a:pt x="51704" y="82315"/>
                  <a:pt x="54534" y="82315"/>
                </a:cubicBezTo>
                <a:cubicBezTo>
                  <a:pt x="57363" y="82315"/>
                  <a:pt x="59678" y="80000"/>
                  <a:pt x="59678" y="77170"/>
                </a:cubicBezTo>
                <a:lnTo>
                  <a:pt x="59678" y="75961"/>
                </a:lnTo>
                <a:cubicBezTo>
                  <a:pt x="66109" y="74906"/>
                  <a:pt x="70997" y="69350"/>
                  <a:pt x="70997" y="62636"/>
                </a:cubicBezTo>
                <a:cubicBezTo>
                  <a:pt x="70997" y="56026"/>
                  <a:pt x="66238" y="50392"/>
                  <a:pt x="59704" y="49312"/>
                </a:cubicBezTo>
                <a:lnTo>
                  <a:pt x="48977" y="47511"/>
                </a:lnTo>
                <a:cubicBezTo>
                  <a:pt x="47434" y="47254"/>
                  <a:pt x="46302" y="45916"/>
                  <a:pt x="46302" y="44347"/>
                </a:cubicBezTo>
                <a:cubicBezTo>
                  <a:pt x="46302" y="42572"/>
                  <a:pt x="47743" y="41132"/>
                  <a:pt x="49518" y="41132"/>
                </a:cubicBezTo>
                <a:lnTo>
                  <a:pt x="61736" y="41132"/>
                </a:lnTo>
                <a:cubicBezTo>
                  <a:pt x="64566" y="41132"/>
                  <a:pt x="66881" y="38817"/>
                  <a:pt x="66881" y="35987"/>
                </a:cubicBezTo>
                <a:cubicBezTo>
                  <a:pt x="66881" y="33157"/>
                  <a:pt x="64566" y="30842"/>
                  <a:pt x="61736" y="30842"/>
                </a:cubicBezTo>
                <a:lnTo>
                  <a:pt x="59678" y="30842"/>
                </a:lnTo>
                <a:lnTo>
                  <a:pt x="59678" y="29813"/>
                </a:lnTo>
                <a:cubicBezTo>
                  <a:pt x="59678" y="26984"/>
                  <a:pt x="57363" y="24669"/>
                  <a:pt x="54534" y="246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17" name="Text 115"/>
          <p:cNvSpPr/>
          <p:nvPr/>
        </p:nvSpPr>
        <p:spPr>
          <a:xfrm>
            <a:off x="7185104" y="5943920"/>
            <a:ext cx="856074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识别交易机会</a:t>
            </a:r>
            <a:endParaRPr lang="en-US" sz="1600" dirty="0"/>
          </a:p>
        </p:txBody>
      </p:sp>
      <p:sp>
        <p:nvSpPr>
          <p:cNvPr id="118" name="Text 116"/>
          <p:cNvSpPr/>
          <p:nvPr/>
        </p:nvSpPr>
        <p:spPr>
          <a:xfrm>
            <a:off x="7185104" y="6150883"/>
            <a:ext cx="1862667" cy="16306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高价值日自动标记，相关性市场推荐</a:t>
            </a:r>
            <a:endParaRPr lang="en-US" sz="1600" dirty="0"/>
          </a:p>
        </p:txBody>
      </p:sp>
      <p:sp>
        <p:nvSpPr>
          <p:cNvPr id="119" name="Shape 117"/>
          <p:cNvSpPr/>
          <p:nvPr/>
        </p:nvSpPr>
        <p:spPr>
          <a:xfrm>
            <a:off x="6964030" y="6376660"/>
            <a:ext cx="131704" cy="131704"/>
          </a:xfrm>
          <a:custGeom>
            <a:avLst/>
            <a:gdLst/>
            <a:ahLst/>
            <a:cxnLst/>
            <a:rect l="l" t="t" r="r" b="b"/>
            <a:pathLst>
              <a:path w="131704" h="131704">
                <a:moveTo>
                  <a:pt x="65852" y="0"/>
                </a:moveTo>
                <a:cubicBezTo>
                  <a:pt x="69633" y="0"/>
                  <a:pt x="73106" y="2084"/>
                  <a:pt x="74906" y="5402"/>
                </a:cubicBezTo>
                <a:lnTo>
                  <a:pt x="130469" y="108295"/>
                </a:lnTo>
                <a:cubicBezTo>
                  <a:pt x="132192" y="111485"/>
                  <a:pt x="132115" y="115344"/>
                  <a:pt x="130263" y="118456"/>
                </a:cubicBezTo>
                <a:cubicBezTo>
                  <a:pt x="128411" y="121569"/>
                  <a:pt x="125041" y="123472"/>
                  <a:pt x="121414" y="123472"/>
                </a:cubicBezTo>
                <a:lnTo>
                  <a:pt x="10289" y="123472"/>
                </a:lnTo>
                <a:cubicBezTo>
                  <a:pt x="6662" y="123472"/>
                  <a:pt x="3318" y="121569"/>
                  <a:pt x="1441" y="118456"/>
                </a:cubicBezTo>
                <a:cubicBezTo>
                  <a:pt x="-437" y="115344"/>
                  <a:pt x="-489" y="111485"/>
                  <a:pt x="1235" y="108295"/>
                </a:cubicBezTo>
                <a:lnTo>
                  <a:pt x="56797" y="5402"/>
                </a:lnTo>
                <a:cubicBezTo>
                  <a:pt x="58598" y="2084"/>
                  <a:pt x="62071" y="0"/>
                  <a:pt x="65852" y="0"/>
                </a:cubicBezTo>
                <a:close/>
                <a:moveTo>
                  <a:pt x="65852" y="43215"/>
                </a:moveTo>
                <a:cubicBezTo>
                  <a:pt x="62431" y="43215"/>
                  <a:pt x="59678" y="45968"/>
                  <a:pt x="59678" y="49389"/>
                </a:cubicBezTo>
                <a:lnTo>
                  <a:pt x="59678" y="78199"/>
                </a:lnTo>
                <a:cubicBezTo>
                  <a:pt x="59678" y="81620"/>
                  <a:pt x="62431" y="84373"/>
                  <a:pt x="65852" y="84373"/>
                </a:cubicBezTo>
                <a:cubicBezTo>
                  <a:pt x="69273" y="84373"/>
                  <a:pt x="72025" y="81620"/>
                  <a:pt x="72025" y="78199"/>
                </a:cubicBezTo>
                <a:lnTo>
                  <a:pt x="72025" y="49389"/>
                </a:lnTo>
                <a:cubicBezTo>
                  <a:pt x="72025" y="45968"/>
                  <a:pt x="69273" y="43215"/>
                  <a:pt x="65852" y="43215"/>
                </a:cubicBezTo>
                <a:close/>
                <a:moveTo>
                  <a:pt x="72720" y="98778"/>
                </a:moveTo>
                <a:cubicBezTo>
                  <a:pt x="72876" y="96228"/>
                  <a:pt x="71605" y="93803"/>
                  <a:pt x="69419" y="92481"/>
                </a:cubicBezTo>
                <a:cubicBezTo>
                  <a:pt x="67234" y="91159"/>
                  <a:pt x="64495" y="91159"/>
                  <a:pt x="62310" y="92481"/>
                </a:cubicBezTo>
                <a:cubicBezTo>
                  <a:pt x="60125" y="93803"/>
                  <a:pt x="58853" y="96228"/>
                  <a:pt x="59009" y="98778"/>
                </a:cubicBezTo>
                <a:cubicBezTo>
                  <a:pt x="58853" y="101327"/>
                  <a:pt x="60125" y="103753"/>
                  <a:pt x="62310" y="105075"/>
                </a:cubicBezTo>
                <a:cubicBezTo>
                  <a:pt x="64495" y="106397"/>
                  <a:pt x="67234" y="106397"/>
                  <a:pt x="69419" y="105075"/>
                </a:cubicBezTo>
                <a:cubicBezTo>
                  <a:pt x="71605" y="103753"/>
                  <a:pt x="72876" y="101327"/>
                  <a:pt x="72720" y="98778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20" name="Text 118"/>
          <p:cNvSpPr/>
          <p:nvPr/>
        </p:nvSpPr>
        <p:spPr>
          <a:xfrm>
            <a:off x="7185104" y="6357846"/>
            <a:ext cx="592667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风险管理</a:t>
            </a:r>
            <a:endParaRPr lang="en-US" sz="1600" dirty="0"/>
          </a:p>
        </p:txBody>
      </p:sp>
      <p:sp>
        <p:nvSpPr>
          <p:cNvPr id="121" name="Text 119"/>
          <p:cNvSpPr/>
          <p:nvPr/>
        </p:nvSpPr>
        <p:spPr>
          <a:xfrm>
            <a:off x="7185104" y="6564809"/>
            <a:ext cx="1749778" cy="16306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拥挤交易日预警，流动性风险提示</a:t>
            </a:r>
            <a:endParaRPr lang="en-US" sz="1600" dirty="0"/>
          </a:p>
        </p:txBody>
      </p:sp>
      <p:sp>
        <p:nvSpPr>
          <p:cNvPr id="122" name="Shape 120"/>
          <p:cNvSpPr/>
          <p:nvPr/>
        </p:nvSpPr>
        <p:spPr>
          <a:xfrm>
            <a:off x="379432" y="5955875"/>
            <a:ext cx="2772049" cy="608346"/>
          </a:xfrm>
          <a:custGeom>
            <a:avLst/>
            <a:gdLst/>
            <a:ahLst/>
            <a:cxnLst/>
            <a:rect l="l" t="t" r="r" b="b"/>
            <a:pathLst>
              <a:path w="2772049" h="608346">
                <a:moveTo>
                  <a:pt x="75258" y="0"/>
                </a:moveTo>
                <a:lnTo>
                  <a:pt x="2696791" y="0"/>
                </a:lnTo>
                <a:cubicBezTo>
                  <a:pt x="2738355" y="0"/>
                  <a:pt x="2772049" y="33694"/>
                  <a:pt x="2772049" y="75258"/>
                </a:cubicBezTo>
                <a:lnTo>
                  <a:pt x="2772049" y="533087"/>
                </a:lnTo>
                <a:cubicBezTo>
                  <a:pt x="2772049" y="574651"/>
                  <a:pt x="2738355" y="608346"/>
                  <a:pt x="2696791" y="608346"/>
                </a:cubicBezTo>
                <a:lnTo>
                  <a:pt x="75258" y="608346"/>
                </a:lnTo>
                <a:cubicBezTo>
                  <a:pt x="33694" y="608346"/>
                  <a:pt x="0" y="574651"/>
                  <a:pt x="0" y="533087"/>
                </a:cubicBezTo>
                <a:lnTo>
                  <a:pt x="0" y="75258"/>
                </a:lnTo>
                <a:cubicBezTo>
                  <a:pt x="0" y="33722"/>
                  <a:pt x="33722" y="0"/>
                  <a:pt x="75258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23" name="Text 121"/>
          <p:cNvSpPr/>
          <p:nvPr/>
        </p:nvSpPr>
        <p:spPr>
          <a:xfrm>
            <a:off x="410790" y="6034264"/>
            <a:ext cx="2709333" cy="2634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&lt; 2s</a:t>
            </a:r>
            <a:endParaRPr lang="en-US" sz="1600" dirty="0"/>
          </a:p>
        </p:txBody>
      </p:sp>
      <p:sp>
        <p:nvSpPr>
          <p:cNvPr id="124" name="Text 122"/>
          <p:cNvSpPr/>
          <p:nvPr/>
        </p:nvSpPr>
        <p:spPr>
          <a:xfrm>
            <a:off x="424901" y="6297671"/>
            <a:ext cx="2681111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移动端加载</a:t>
            </a:r>
            <a:endParaRPr lang="en-US" sz="1600" dirty="0"/>
          </a:p>
        </p:txBody>
      </p:sp>
      <p:sp>
        <p:nvSpPr>
          <p:cNvPr id="125" name="Shape 123"/>
          <p:cNvSpPr/>
          <p:nvPr/>
        </p:nvSpPr>
        <p:spPr>
          <a:xfrm>
            <a:off x="3267506" y="5955875"/>
            <a:ext cx="2772049" cy="608346"/>
          </a:xfrm>
          <a:custGeom>
            <a:avLst/>
            <a:gdLst/>
            <a:ahLst/>
            <a:cxnLst/>
            <a:rect l="l" t="t" r="r" b="b"/>
            <a:pathLst>
              <a:path w="2772049" h="608346">
                <a:moveTo>
                  <a:pt x="75258" y="0"/>
                </a:moveTo>
                <a:lnTo>
                  <a:pt x="2696791" y="0"/>
                </a:lnTo>
                <a:cubicBezTo>
                  <a:pt x="2738355" y="0"/>
                  <a:pt x="2772049" y="33694"/>
                  <a:pt x="2772049" y="75258"/>
                </a:cubicBezTo>
                <a:lnTo>
                  <a:pt x="2772049" y="533087"/>
                </a:lnTo>
                <a:cubicBezTo>
                  <a:pt x="2772049" y="574651"/>
                  <a:pt x="2738355" y="608346"/>
                  <a:pt x="2696791" y="608346"/>
                </a:cubicBezTo>
                <a:lnTo>
                  <a:pt x="75258" y="608346"/>
                </a:lnTo>
                <a:cubicBezTo>
                  <a:pt x="33694" y="608346"/>
                  <a:pt x="0" y="574651"/>
                  <a:pt x="0" y="533087"/>
                </a:cubicBezTo>
                <a:lnTo>
                  <a:pt x="0" y="75258"/>
                </a:lnTo>
                <a:cubicBezTo>
                  <a:pt x="0" y="33722"/>
                  <a:pt x="33722" y="0"/>
                  <a:pt x="75258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26" name="Text 124"/>
          <p:cNvSpPr/>
          <p:nvPr/>
        </p:nvSpPr>
        <p:spPr>
          <a:xfrm>
            <a:off x="3298864" y="6034264"/>
            <a:ext cx="2709333" cy="2634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iCal</a:t>
            </a:r>
            <a:endParaRPr lang="en-US" sz="1600" dirty="0"/>
          </a:p>
        </p:txBody>
      </p:sp>
      <p:sp>
        <p:nvSpPr>
          <p:cNvPr id="127" name="Text 125"/>
          <p:cNvSpPr/>
          <p:nvPr/>
        </p:nvSpPr>
        <p:spPr>
          <a:xfrm>
            <a:off x="3312976" y="6297671"/>
            <a:ext cx="2681111" cy="188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日历导出</a:t>
            </a:r>
            <a:endParaRPr lang="en-US" sz="1600" dirty="0"/>
          </a:p>
        </p:txBody>
      </p:sp>
      <p:pic>
        <p:nvPicPr>
          <p:cNvPr id="134" name="图片 1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5770" y="1891030"/>
            <a:ext cx="6145530" cy="3865880"/>
          </a:xfrm>
          <a:prstGeom prst="rect">
            <a:avLst/>
          </a:prstGeom>
        </p:spPr>
      </p:pic>
      <p:sp>
        <p:nvSpPr>
          <p:cNvPr id="136" name="Text 47"/>
          <p:cNvSpPr/>
          <p:nvPr/>
        </p:nvSpPr>
        <p:spPr>
          <a:xfrm>
            <a:off x="7029934" y="1750293"/>
            <a:ext cx="5528650" cy="1287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src/app/calendar/page.tsx</a:t>
            </a:r>
            <a:endParaRPr lang="en-US" sz="1600" dirty="0"/>
          </a:p>
        </p:txBody>
      </p:sp>
      <p:sp>
        <p:nvSpPr>
          <p:cNvPr id="137" name="Text 48"/>
          <p:cNvSpPr/>
          <p:nvPr/>
        </p:nvSpPr>
        <p:spPr>
          <a:xfrm>
            <a:off x="6979769" y="1878934"/>
            <a:ext cx="5528650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default function</a:t>
            </a:r>
            <a:r>
              <a:rPr lang="en-US" sz="76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CalendarPage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 {</a:t>
            </a:r>
            <a:endParaRPr lang="en-US" sz="1600" dirty="0"/>
          </a:p>
        </p:txBody>
      </p:sp>
      <p:sp>
        <p:nvSpPr>
          <p:cNvPr id="138" name="Text 49"/>
          <p:cNvSpPr/>
          <p:nvPr/>
        </p:nvSpPr>
        <p:spPr>
          <a:xfrm>
            <a:off x="7108530" y="2011719"/>
            <a:ext cx="539988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{ markets } = 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useMarkets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();</a:t>
            </a:r>
            <a:endParaRPr lang="en-US" sz="1600" dirty="0"/>
          </a:p>
        </p:txBody>
      </p:sp>
      <p:sp>
        <p:nvSpPr>
          <p:cNvPr id="139" name="Text 50"/>
          <p:cNvSpPr/>
          <p:nvPr/>
        </p:nvSpPr>
        <p:spPr>
          <a:xfrm>
            <a:off x="7108530" y="2182056"/>
            <a:ext cx="1076776" cy="1180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聚合每天的结算事件</a:t>
            </a:r>
            <a:endParaRPr lang="en-US" sz="1600" dirty="0"/>
          </a:p>
        </p:txBody>
      </p:sp>
      <p:sp>
        <p:nvSpPr>
          <p:cNvPr id="140" name="Text 51"/>
          <p:cNvSpPr/>
          <p:nvPr/>
        </p:nvSpPr>
        <p:spPr>
          <a:xfrm>
            <a:off x="7108530" y="2309477"/>
            <a:ext cx="539988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calendarData = 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useMemo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(() =&gt; {</a:t>
            </a:r>
            <a:endParaRPr lang="en-US" sz="1600" dirty="0"/>
          </a:p>
        </p:txBody>
      </p:sp>
      <p:sp>
        <p:nvSpPr>
          <p:cNvPr id="141" name="Text 52"/>
          <p:cNvSpPr/>
          <p:nvPr/>
        </p:nvSpPr>
        <p:spPr>
          <a:xfrm>
            <a:off x="7237290" y="2442261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dailyAggregation = {};</a:t>
            </a:r>
            <a:endParaRPr lang="en-US" sz="1600" dirty="0"/>
          </a:p>
        </p:txBody>
      </p:sp>
      <p:sp>
        <p:nvSpPr>
          <p:cNvPr id="142" name="Text 53"/>
          <p:cNvSpPr/>
          <p:nvPr/>
        </p:nvSpPr>
        <p:spPr>
          <a:xfrm>
            <a:off x="7237290" y="2575045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markets.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forEach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(market =&gt; {</a:t>
            </a:r>
            <a:endParaRPr lang="en-US" sz="1600" dirty="0"/>
          </a:p>
        </p:txBody>
      </p:sp>
      <p:sp>
        <p:nvSpPr>
          <p:cNvPr id="143" name="Text 54"/>
          <p:cNvSpPr/>
          <p:nvPr/>
        </p:nvSpPr>
        <p:spPr>
          <a:xfrm>
            <a:off x="7366050" y="2707829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if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(!market.endDate) </a:t>
            </a: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144" name="Text 55"/>
          <p:cNvSpPr/>
          <p:nvPr/>
        </p:nvSpPr>
        <p:spPr>
          <a:xfrm>
            <a:off x="7366050" y="2840614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dateKey = 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formatDate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(market.endDate);</a:t>
            </a:r>
            <a:endParaRPr lang="en-US" sz="1600" dirty="0"/>
          </a:p>
        </p:txBody>
      </p:sp>
      <p:sp>
        <p:nvSpPr>
          <p:cNvPr id="145" name="Text 56"/>
          <p:cNvSpPr/>
          <p:nvPr/>
        </p:nvSpPr>
        <p:spPr>
          <a:xfrm>
            <a:off x="7366050" y="2973398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if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(!dailyAggregation[dateKey]) {</a:t>
            </a:r>
            <a:endParaRPr lang="en-US" sz="1600" dirty="0"/>
          </a:p>
        </p:txBody>
      </p:sp>
      <p:sp>
        <p:nvSpPr>
          <p:cNvPr id="146" name="Text 57"/>
          <p:cNvSpPr/>
          <p:nvPr/>
        </p:nvSpPr>
        <p:spPr>
          <a:xfrm>
            <a:off x="7494811" y="3106182"/>
            <a:ext cx="501360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dailyAggregation[dateKey] = { date: dateKey, volume: 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 markets: [] };</a:t>
            </a:r>
            <a:endParaRPr lang="en-US" sz="1600" dirty="0"/>
          </a:p>
        </p:txBody>
      </p:sp>
      <p:sp>
        <p:nvSpPr>
          <p:cNvPr id="147" name="Text 58"/>
          <p:cNvSpPr/>
          <p:nvPr/>
        </p:nvSpPr>
        <p:spPr>
          <a:xfrm>
            <a:off x="7366050" y="3238966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48" name="Text 59"/>
          <p:cNvSpPr/>
          <p:nvPr/>
        </p:nvSpPr>
        <p:spPr>
          <a:xfrm>
            <a:off x="7366050" y="3371750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dailyAggregation[dateKey].volume += market.volume || 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149" name="Text 60"/>
          <p:cNvSpPr/>
          <p:nvPr/>
        </p:nvSpPr>
        <p:spPr>
          <a:xfrm>
            <a:off x="7366050" y="3504534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dailyAggregation[dateKey].markets.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push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(market);</a:t>
            </a:r>
            <a:endParaRPr lang="en-US" sz="1600" dirty="0"/>
          </a:p>
        </p:txBody>
      </p:sp>
      <p:sp>
        <p:nvSpPr>
          <p:cNvPr id="150" name="Text 61"/>
          <p:cNvSpPr/>
          <p:nvPr/>
        </p:nvSpPr>
        <p:spPr>
          <a:xfrm>
            <a:off x="7237290" y="3637319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});</a:t>
            </a:r>
            <a:endParaRPr lang="en-US" sz="1600" dirty="0"/>
          </a:p>
        </p:txBody>
      </p:sp>
      <p:sp>
        <p:nvSpPr>
          <p:cNvPr id="151" name="Text 62"/>
          <p:cNvSpPr/>
          <p:nvPr/>
        </p:nvSpPr>
        <p:spPr>
          <a:xfrm>
            <a:off x="7237290" y="3770103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Object.</a:t>
            </a:r>
            <a:r>
              <a:rPr lang="en-US" sz="76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values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(dailyAggregation);</a:t>
            </a:r>
            <a:endParaRPr lang="en-US" sz="1600" dirty="0"/>
          </a:p>
        </p:txBody>
      </p:sp>
      <p:sp>
        <p:nvSpPr>
          <p:cNvPr id="152" name="Text 63"/>
          <p:cNvSpPr/>
          <p:nvPr/>
        </p:nvSpPr>
        <p:spPr>
          <a:xfrm>
            <a:off x="7108530" y="3902887"/>
            <a:ext cx="539988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}, [markets]);</a:t>
            </a:r>
            <a:endParaRPr lang="en-US" sz="1600" dirty="0"/>
          </a:p>
        </p:txBody>
      </p:sp>
      <p:sp>
        <p:nvSpPr>
          <p:cNvPr id="153" name="Text 64"/>
          <p:cNvSpPr/>
          <p:nvPr/>
        </p:nvSpPr>
        <p:spPr>
          <a:xfrm>
            <a:off x="7108530" y="4067861"/>
            <a:ext cx="539988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</a:t>
            </a:r>
            <a:endParaRPr lang="en-US" sz="1600" dirty="0"/>
          </a:p>
        </p:txBody>
      </p:sp>
      <p:sp>
        <p:nvSpPr>
          <p:cNvPr id="154" name="Text 65"/>
          <p:cNvSpPr/>
          <p:nvPr/>
        </p:nvSpPr>
        <p:spPr>
          <a:xfrm>
            <a:off x="7237290" y="4200645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76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CalendarHeatmap</a:t>
            </a:r>
            <a:endParaRPr lang="en-US" sz="1600" dirty="0"/>
          </a:p>
        </p:txBody>
      </p:sp>
      <p:sp>
        <p:nvSpPr>
          <p:cNvPr id="155" name="Text 66"/>
          <p:cNvSpPr/>
          <p:nvPr/>
        </p:nvSpPr>
        <p:spPr>
          <a:xfrm>
            <a:off x="7366050" y="4333429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data={calendarData}</a:t>
            </a:r>
            <a:endParaRPr lang="en-US" sz="1600" dirty="0"/>
          </a:p>
        </p:txBody>
      </p:sp>
      <p:sp>
        <p:nvSpPr>
          <p:cNvPr id="156" name="Text 67"/>
          <p:cNvSpPr/>
          <p:nvPr/>
        </p:nvSpPr>
        <p:spPr>
          <a:xfrm>
            <a:off x="7366050" y="4466214"/>
            <a:ext cx="5142368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colorScale={(volume) =&gt; </a:t>
            </a:r>
            <a:r>
              <a:rPr lang="en-US" sz="76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`rgba(59, 130, 246, ${volume/1e6})`</a:t>
            </a: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57" name="Text 68"/>
          <p:cNvSpPr/>
          <p:nvPr/>
        </p:nvSpPr>
        <p:spPr>
          <a:xfrm>
            <a:off x="7237290" y="4598998"/>
            <a:ext cx="527112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/&gt;</a:t>
            </a:r>
            <a:endParaRPr lang="en-US" sz="1600" dirty="0"/>
          </a:p>
        </p:txBody>
      </p:sp>
      <p:sp>
        <p:nvSpPr>
          <p:cNvPr id="158" name="Text 69"/>
          <p:cNvSpPr/>
          <p:nvPr/>
        </p:nvSpPr>
        <p:spPr>
          <a:xfrm>
            <a:off x="7107895" y="4678442"/>
            <a:ext cx="5399889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159" name="Text 70"/>
          <p:cNvSpPr/>
          <p:nvPr/>
        </p:nvSpPr>
        <p:spPr>
          <a:xfrm>
            <a:off x="7029299" y="4735661"/>
            <a:ext cx="5528650" cy="1368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60" name="Text 45"/>
          <p:cNvSpPr/>
          <p:nvPr/>
        </p:nvSpPr>
        <p:spPr>
          <a:xfrm>
            <a:off x="7108452" y="1524548"/>
            <a:ext cx="5512554" cy="22533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结算日历实现</a:t>
            </a:r>
            <a:endParaRPr lang="en-US" sz="1600" dirty="0"/>
          </a:p>
        </p:txBody>
      </p:sp>
      <p:sp>
        <p:nvSpPr>
          <p:cNvPr id="161" name="Shape 44"/>
          <p:cNvSpPr/>
          <p:nvPr/>
        </p:nvSpPr>
        <p:spPr>
          <a:xfrm>
            <a:off x="6968406" y="1587010"/>
            <a:ext cx="126749" cy="144855"/>
          </a:xfrm>
          <a:custGeom>
            <a:avLst/>
            <a:gdLst/>
            <a:ahLst/>
            <a:cxnLst/>
            <a:rect l="l" t="t" r="r" b="b"/>
            <a:pathLst>
              <a:path w="126749" h="144855">
                <a:moveTo>
                  <a:pt x="36214" y="0"/>
                </a:moveTo>
                <a:cubicBezTo>
                  <a:pt x="41222" y="0"/>
                  <a:pt x="45267" y="4046"/>
                  <a:pt x="45267" y="9053"/>
                </a:cubicBezTo>
                <a:lnTo>
                  <a:pt x="45267" y="18107"/>
                </a:lnTo>
                <a:lnTo>
                  <a:pt x="81481" y="18107"/>
                </a:lnTo>
                <a:lnTo>
                  <a:pt x="81481" y="9053"/>
                </a:lnTo>
                <a:cubicBezTo>
                  <a:pt x="81481" y="4046"/>
                  <a:pt x="85527" y="0"/>
                  <a:pt x="90535" y="0"/>
                </a:cubicBezTo>
                <a:cubicBezTo>
                  <a:pt x="95542" y="0"/>
                  <a:pt x="99588" y="4046"/>
                  <a:pt x="99588" y="9053"/>
                </a:cubicBezTo>
                <a:lnTo>
                  <a:pt x="99588" y="18107"/>
                </a:lnTo>
                <a:lnTo>
                  <a:pt x="108642" y="18107"/>
                </a:lnTo>
                <a:cubicBezTo>
                  <a:pt x="118629" y="18107"/>
                  <a:pt x="126749" y="26227"/>
                  <a:pt x="126749" y="36214"/>
                </a:cubicBezTo>
                <a:lnTo>
                  <a:pt x="126749" y="117695"/>
                </a:lnTo>
                <a:cubicBezTo>
                  <a:pt x="126749" y="127682"/>
                  <a:pt x="118629" y="135802"/>
                  <a:pt x="108642" y="135802"/>
                </a:cubicBezTo>
                <a:lnTo>
                  <a:pt x="18107" y="135802"/>
                </a:lnTo>
                <a:cubicBezTo>
                  <a:pt x="8120" y="135802"/>
                  <a:pt x="0" y="127682"/>
                  <a:pt x="0" y="117695"/>
                </a:cubicBezTo>
                <a:lnTo>
                  <a:pt x="0" y="36214"/>
                </a:lnTo>
                <a:cubicBezTo>
                  <a:pt x="0" y="26227"/>
                  <a:pt x="8120" y="18107"/>
                  <a:pt x="18107" y="18107"/>
                </a:cubicBezTo>
                <a:lnTo>
                  <a:pt x="27160" y="18107"/>
                </a:lnTo>
                <a:lnTo>
                  <a:pt x="27160" y="9053"/>
                </a:lnTo>
                <a:cubicBezTo>
                  <a:pt x="27160" y="4046"/>
                  <a:pt x="31206" y="0"/>
                  <a:pt x="36214" y="0"/>
                </a:cubicBezTo>
                <a:close/>
                <a:moveTo>
                  <a:pt x="18107" y="67901"/>
                </a:moveTo>
                <a:lnTo>
                  <a:pt x="18107" y="76954"/>
                </a:lnTo>
                <a:cubicBezTo>
                  <a:pt x="18107" y="79444"/>
                  <a:pt x="20144" y="81481"/>
                  <a:pt x="22634" y="81481"/>
                </a:cubicBezTo>
                <a:lnTo>
                  <a:pt x="31687" y="81481"/>
                </a:lnTo>
                <a:cubicBezTo>
                  <a:pt x="34177" y="81481"/>
                  <a:pt x="36214" y="79444"/>
                  <a:pt x="36214" y="76954"/>
                </a:cubicBezTo>
                <a:lnTo>
                  <a:pt x="36214" y="67901"/>
                </a:lnTo>
                <a:cubicBezTo>
                  <a:pt x="36214" y="65411"/>
                  <a:pt x="34177" y="63374"/>
                  <a:pt x="31687" y="63374"/>
                </a:cubicBezTo>
                <a:lnTo>
                  <a:pt x="22634" y="63374"/>
                </a:lnTo>
                <a:cubicBezTo>
                  <a:pt x="20144" y="63374"/>
                  <a:pt x="18107" y="65411"/>
                  <a:pt x="18107" y="67901"/>
                </a:cubicBezTo>
                <a:close/>
                <a:moveTo>
                  <a:pt x="54321" y="67901"/>
                </a:moveTo>
                <a:lnTo>
                  <a:pt x="54321" y="76954"/>
                </a:lnTo>
                <a:cubicBezTo>
                  <a:pt x="54321" y="79444"/>
                  <a:pt x="56358" y="81481"/>
                  <a:pt x="58848" y="81481"/>
                </a:cubicBezTo>
                <a:lnTo>
                  <a:pt x="67901" y="81481"/>
                </a:lnTo>
                <a:cubicBezTo>
                  <a:pt x="70391" y="81481"/>
                  <a:pt x="72428" y="79444"/>
                  <a:pt x="72428" y="76954"/>
                </a:cubicBezTo>
                <a:lnTo>
                  <a:pt x="72428" y="67901"/>
                </a:lnTo>
                <a:cubicBezTo>
                  <a:pt x="72428" y="65411"/>
                  <a:pt x="70391" y="63374"/>
                  <a:pt x="67901" y="63374"/>
                </a:cubicBezTo>
                <a:lnTo>
                  <a:pt x="58848" y="63374"/>
                </a:lnTo>
                <a:cubicBezTo>
                  <a:pt x="56358" y="63374"/>
                  <a:pt x="54321" y="65411"/>
                  <a:pt x="54321" y="67901"/>
                </a:cubicBezTo>
                <a:close/>
                <a:moveTo>
                  <a:pt x="95061" y="63374"/>
                </a:moveTo>
                <a:cubicBezTo>
                  <a:pt x="92572" y="63374"/>
                  <a:pt x="90535" y="65411"/>
                  <a:pt x="90535" y="67901"/>
                </a:cubicBezTo>
                <a:lnTo>
                  <a:pt x="90535" y="76954"/>
                </a:lnTo>
                <a:cubicBezTo>
                  <a:pt x="90535" y="79444"/>
                  <a:pt x="92572" y="81481"/>
                  <a:pt x="95061" y="81481"/>
                </a:cubicBezTo>
                <a:lnTo>
                  <a:pt x="104115" y="81481"/>
                </a:lnTo>
                <a:cubicBezTo>
                  <a:pt x="106605" y="81481"/>
                  <a:pt x="108642" y="79444"/>
                  <a:pt x="108642" y="76954"/>
                </a:cubicBezTo>
                <a:lnTo>
                  <a:pt x="108642" y="67901"/>
                </a:lnTo>
                <a:cubicBezTo>
                  <a:pt x="108642" y="65411"/>
                  <a:pt x="106605" y="63374"/>
                  <a:pt x="104115" y="63374"/>
                </a:cubicBezTo>
                <a:lnTo>
                  <a:pt x="95061" y="63374"/>
                </a:lnTo>
                <a:close/>
                <a:moveTo>
                  <a:pt x="18107" y="104115"/>
                </a:moveTo>
                <a:lnTo>
                  <a:pt x="18107" y="113168"/>
                </a:lnTo>
                <a:cubicBezTo>
                  <a:pt x="18107" y="115658"/>
                  <a:pt x="20144" y="117695"/>
                  <a:pt x="22634" y="117695"/>
                </a:cubicBezTo>
                <a:lnTo>
                  <a:pt x="31687" y="117695"/>
                </a:lnTo>
                <a:cubicBezTo>
                  <a:pt x="34177" y="117695"/>
                  <a:pt x="36214" y="115658"/>
                  <a:pt x="36214" y="113168"/>
                </a:cubicBezTo>
                <a:lnTo>
                  <a:pt x="36214" y="104115"/>
                </a:lnTo>
                <a:cubicBezTo>
                  <a:pt x="36214" y="101625"/>
                  <a:pt x="34177" y="99588"/>
                  <a:pt x="31687" y="99588"/>
                </a:cubicBezTo>
                <a:lnTo>
                  <a:pt x="22634" y="99588"/>
                </a:lnTo>
                <a:cubicBezTo>
                  <a:pt x="20144" y="99588"/>
                  <a:pt x="18107" y="101625"/>
                  <a:pt x="18107" y="104115"/>
                </a:cubicBezTo>
                <a:close/>
                <a:moveTo>
                  <a:pt x="58848" y="99588"/>
                </a:moveTo>
                <a:cubicBezTo>
                  <a:pt x="56358" y="99588"/>
                  <a:pt x="54321" y="101625"/>
                  <a:pt x="54321" y="104115"/>
                </a:cubicBezTo>
                <a:lnTo>
                  <a:pt x="54321" y="113168"/>
                </a:lnTo>
                <a:cubicBezTo>
                  <a:pt x="54321" y="115658"/>
                  <a:pt x="56358" y="117695"/>
                  <a:pt x="58848" y="117695"/>
                </a:cubicBezTo>
                <a:lnTo>
                  <a:pt x="67901" y="117695"/>
                </a:lnTo>
                <a:cubicBezTo>
                  <a:pt x="70391" y="117695"/>
                  <a:pt x="72428" y="115658"/>
                  <a:pt x="72428" y="113168"/>
                </a:cubicBezTo>
                <a:lnTo>
                  <a:pt x="72428" y="104115"/>
                </a:lnTo>
                <a:cubicBezTo>
                  <a:pt x="72428" y="101625"/>
                  <a:pt x="70391" y="99588"/>
                  <a:pt x="67901" y="99588"/>
                </a:cubicBezTo>
                <a:lnTo>
                  <a:pt x="58848" y="99588"/>
                </a:lnTo>
                <a:close/>
                <a:moveTo>
                  <a:pt x="90535" y="104115"/>
                </a:moveTo>
                <a:lnTo>
                  <a:pt x="90535" y="113168"/>
                </a:lnTo>
                <a:cubicBezTo>
                  <a:pt x="90535" y="115658"/>
                  <a:pt x="92572" y="117695"/>
                  <a:pt x="95061" y="117695"/>
                </a:cubicBezTo>
                <a:lnTo>
                  <a:pt x="104115" y="117695"/>
                </a:lnTo>
                <a:cubicBezTo>
                  <a:pt x="106605" y="117695"/>
                  <a:pt x="108642" y="115658"/>
                  <a:pt x="108642" y="113168"/>
                </a:cubicBezTo>
                <a:lnTo>
                  <a:pt x="108642" y="104115"/>
                </a:lnTo>
                <a:cubicBezTo>
                  <a:pt x="108642" y="101625"/>
                  <a:pt x="106605" y="99588"/>
                  <a:pt x="104115" y="99588"/>
                </a:cubicBezTo>
                <a:lnTo>
                  <a:pt x="95061" y="99588"/>
                </a:lnTo>
                <a:cubicBezTo>
                  <a:pt x="92572" y="99588"/>
                  <a:pt x="90535" y="101625"/>
                  <a:pt x="90535" y="104115"/>
                </a:cubicBezTo>
                <a:close/>
              </a:path>
            </a:pathLst>
          </a:custGeom>
          <a:solidFill>
            <a:srgbClr val="58A6FF"/>
          </a:solidFill>
        </p:spPr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57150" cy="457200"/>
          </a:xfrm>
          <a:custGeom>
            <a:avLst/>
            <a:gdLst/>
            <a:ahLst/>
            <a:cxnLst/>
            <a:rect l="l" t="t" r="r" b="b"/>
            <a:pathLst>
              <a:path w="57150" h="457200">
                <a:moveTo>
                  <a:pt x="0" y="0"/>
                </a:moveTo>
                <a:lnTo>
                  <a:pt x="57150" y="0"/>
                </a:lnTo>
                <a:lnTo>
                  <a:pt x="5715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58A6FF">
                  <a:alpha val="30000"/>
                </a:srgbClr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552450" y="381000"/>
            <a:ext cx="24765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DATA FLOW &amp; INTEGRATION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52450" y="647700"/>
            <a:ext cx="25717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数据流向与集成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85800" y="1104900"/>
            <a:ext cx="112109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端到端数据流架构 - 关键技术集成点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50975"/>
            <a:ext cx="5654675" cy="2073275"/>
          </a:xfrm>
          <a:custGeom>
            <a:avLst/>
            <a:gdLst/>
            <a:ahLst/>
            <a:cxnLst/>
            <a:rect l="l" t="t" r="r" b="b"/>
            <a:pathLst>
              <a:path w="5654675" h="2073275">
                <a:moveTo>
                  <a:pt x="114300" y="0"/>
                </a:moveTo>
                <a:lnTo>
                  <a:pt x="5540375" y="0"/>
                </a:lnTo>
                <a:cubicBezTo>
                  <a:pt x="5603501" y="0"/>
                  <a:pt x="5654675" y="51174"/>
                  <a:pt x="5654675" y="114300"/>
                </a:cubicBezTo>
                <a:lnTo>
                  <a:pt x="5654675" y="1958975"/>
                </a:lnTo>
                <a:cubicBezTo>
                  <a:pt x="5654675" y="2022101"/>
                  <a:pt x="5603501" y="2073275"/>
                  <a:pt x="5540375" y="2073275"/>
                </a:cubicBezTo>
                <a:lnTo>
                  <a:pt x="114300" y="2073275"/>
                </a:lnTo>
                <a:cubicBezTo>
                  <a:pt x="51174" y="2073275"/>
                  <a:pt x="0" y="2022101"/>
                  <a:pt x="0" y="19589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514747" y="1616073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20819" y="402"/>
                </a:moveTo>
                <a:cubicBezTo>
                  <a:pt x="115126" y="-1239"/>
                  <a:pt x="109199" y="2076"/>
                  <a:pt x="107558" y="7769"/>
                </a:cubicBezTo>
                <a:lnTo>
                  <a:pt x="64696" y="157788"/>
                </a:lnTo>
                <a:cubicBezTo>
                  <a:pt x="63055" y="163480"/>
                  <a:pt x="66370" y="169407"/>
                  <a:pt x="72063" y="171048"/>
                </a:cubicBezTo>
                <a:cubicBezTo>
                  <a:pt x="77755" y="172689"/>
                  <a:pt x="83682" y="169374"/>
                  <a:pt x="85323" y="163681"/>
                </a:cubicBezTo>
                <a:lnTo>
                  <a:pt x="128186" y="13662"/>
                </a:lnTo>
                <a:cubicBezTo>
                  <a:pt x="129826" y="7970"/>
                  <a:pt x="126511" y="2043"/>
                  <a:pt x="120819" y="402"/>
                </a:cubicBezTo>
                <a:close/>
                <a:moveTo>
                  <a:pt x="142451" y="45977"/>
                </a:moveTo>
                <a:cubicBezTo>
                  <a:pt x="138265" y="50163"/>
                  <a:pt x="138265" y="56960"/>
                  <a:pt x="142451" y="61146"/>
                </a:cubicBezTo>
                <a:lnTo>
                  <a:pt x="167030" y="85725"/>
                </a:lnTo>
                <a:lnTo>
                  <a:pt x="142451" y="110304"/>
                </a:lnTo>
                <a:cubicBezTo>
                  <a:pt x="138265" y="114490"/>
                  <a:pt x="138265" y="121287"/>
                  <a:pt x="142451" y="125473"/>
                </a:cubicBezTo>
                <a:cubicBezTo>
                  <a:pt x="146637" y="129659"/>
                  <a:pt x="153434" y="129659"/>
                  <a:pt x="157620" y="125473"/>
                </a:cubicBezTo>
                <a:lnTo>
                  <a:pt x="189767" y="93326"/>
                </a:lnTo>
                <a:cubicBezTo>
                  <a:pt x="193953" y="89141"/>
                  <a:pt x="193953" y="82343"/>
                  <a:pt x="189767" y="78157"/>
                </a:cubicBezTo>
                <a:lnTo>
                  <a:pt x="157620" y="46010"/>
                </a:lnTo>
                <a:cubicBezTo>
                  <a:pt x="153434" y="41824"/>
                  <a:pt x="146637" y="41824"/>
                  <a:pt x="142451" y="46010"/>
                </a:cubicBezTo>
                <a:close/>
                <a:moveTo>
                  <a:pt x="50464" y="45977"/>
                </a:moveTo>
                <a:cubicBezTo>
                  <a:pt x="46278" y="41791"/>
                  <a:pt x="39480" y="41791"/>
                  <a:pt x="35295" y="45977"/>
                </a:cubicBezTo>
                <a:lnTo>
                  <a:pt x="3148" y="78124"/>
                </a:lnTo>
                <a:cubicBezTo>
                  <a:pt x="-1038" y="82309"/>
                  <a:pt x="-1038" y="89107"/>
                  <a:pt x="3148" y="93293"/>
                </a:cubicBezTo>
                <a:lnTo>
                  <a:pt x="35295" y="125440"/>
                </a:lnTo>
                <a:cubicBezTo>
                  <a:pt x="39480" y="129626"/>
                  <a:pt x="46278" y="129626"/>
                  <a:pt x="50464" y="125440"/>
                </a:cubicBezTo>
                <a:cubicBezTo>
                  <a:pt x="54650" y="121254"/>
                  <a:pt x="54650" y="114456"/>
                  <a:pt x="50464" y="110270"/>
                </a:cubicBezTo>
                <a:lnTo>
                  <a:pt x="25885" y="85725"/>
                </a:lnTo>
                <a:lnTo>
                  <a:pt x="50430" y="61146"/>
                </a:lnTo>
                <a:cubicBezTo>
                  <a:pt x="54616" y="56960"/>
                  <a:pt x="54616" y="50163"/>
                  <a:pt x="50430" y="4597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720725" y="1568448"/>
            <a:ext cx="52863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Gamma API客户端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4825" y="1914523"/>
            <a:ext cx="5407025" cy="1482725"/>
          </a:xfrm>
          <a:custGeom>
            <a:avLst/>
            <a:gdLst/>
            <a:ahLst/>
            <a:cxnLst/>
            <a:rect l="l" t="t" r="r" b="b"/>
            <a:pathLst>
              <a:path w="5407025" h="1482725">
                <a:moveTo>
                  <a:pt x="76197" y="0"/>
                </a:moveTo>
                <a:lnTo>
                  <a:pt x="5330828" y="0"/>
                </a:lnTo>
                <a:cubicBezTo>
                  <a:pt x="5372910" y="0"/>
                  <a:pt x="5407025" y="34115"/>
                  <a:pt x="5407025" y="76197"/>
                </a:cubicBezTo>
                <a:lnTo>
                  <a:pt x="5407025" y="1406528"/>
                </a:lnTo>
                <a:cubicBezTo>
                  <a:pt x="5407025" y="1448610"/>
                  <a:pt x="5372910" y="1482725"/>
                  <a:pt x="5330828" y="1482725"/>
                </a:cubicBezTo>
                <a:lnTo>
                  <a:pt x="76197" y="1482725"/>
                </a:lnTo>
                <a:cubicBezTo>
                  <a:pt x="34115" y="1482725"/>
                  <a:pt x="0" y="1448610"/>
                  <a:pt x="0" y="1406528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905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584200" y="1993902"/>
            <a:ext cx="53054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src/markets/gamma.ts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84200" y="2184402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class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GammaAPIClient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6600" y="2341564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async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fetchMarkets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(params) {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89000" y="2505075"/>
            <a:ext cx="11601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批量获取市场数据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89000" y="2662238"/>
            <a:ext cx="13887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支持分页、筛选、排序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89000" y="2819400"/>
            <a:ext cx="15030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内置请求重试和错误处理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36600" y="2970214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84200" y="3127377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4175" y="3602039"/>
            <a:ext cx="5654675" cy="2035175"/>
          </a:xfrm>
          <a:custGeom>
            <a:avLst/>
            <a:gdLst/>
            <a:ahLst/>
            <a:cxnLst/>
            <a:rect l="l" t="t" r="r" b="b"/>
            <a:pathLst>
              <a:path w="5654675" h="2035175">
                <a:moveTo>
                  <a:pt x="114295" y="0"/>
                </a:moveTo>
                <a:lnTo>
                  <a:pt x="5540380" y="0"/>
                </a:lnTo>
                <a:cubicBezTo>
                  <a:pt x="5603503" y="0"/>
                  <a:pt x="5654675" y="51172"/>
                  <a:pt x="5654675" y="114295"/>
                </a:cubicBezTo>
                <a:lnTo>
                  <a:pt x="5654675" y="1920880"/>
                </a:lnTo>
                <a:cubicBezTo>
                  <a:pt x="5654675" y="1984003"/>
                  <a:pt x="5603503" y="2035175"/>
                  <a:pt x="5540380" y="2035175"/>
                </a:cubicBezTo>
                <a:lnTo>
                  <a:pt x="114295" y="2035175"/>
                </a:lnTo>
                <a:cubicBezTo>
                  <a:pt x="51172" y="2035175"/>
                  <a:pt x="0" y="1984003"/>
                  <a:pt x="0" y="192088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514747" y="3767138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40475" y="32147"/>
                </a:moveTo>
                <a:cubicBezTo>
                  <a:pt x="134916" y="32147"/>
                  <a:pt x="129525" y="33654"/>
                  <a:pt x="124804" y="36400"/>
                </a:cubicBezTo>
                <a:cubicBezTo>
                  <a:pt x="119513" y="31042"/>
                  <a:pt x="113351" y="26555"/>
                  <a:pt x="106553" y="23173"/>
                </a:cubicBezTo>
                <a:cubicBezTo>
                  <a:pt x="115997" y="15136"/>
                  <a:pt x="128018" y="10716"/>
                  <a:pt x="140475" y="10716"/>
                </a:cubicBezTo>
                <a:cubicBezTo>
                  <a:pt x="169407" y="10716"/>
                  <a:pt x="192881" y="34156"/>
                  <a:pt x="192881" y="63122"/>
                </a:cubicBezTo>
                <a:cubicBezTo>
                  <a:pt x="192881" y="77019"/>
                  <a:pt x="187356" y="90346"/>
                  <a:pt x="177545" y="100158"/>
                </a:cubicBezTo>
                <a:lnTo>
                  <a:pt x="153736" y="123966"/>
                </a:lnTo>
                <a:cubicBezTo>
                  <a:pt x="143924" y="133778"/>
                  <a:pt x="130597" y="139303"/>
                  <a:pt x="116700" y="139303"/>
                </a:cubicBezTo>
                <a:cubicBezTo>
                  <a:pt x="87768" y="139303"/>
                  <a:pt x="64294" y="115863"/>
                  <a:pt x="64294" y="86897"/>
                </a:cubicBezTo>
                <a:cubicBezTo>
                  <a:pt x="64294" y="86395"/>
                  <a:pt x="64294" y="85892"/>
                  <a:pt x="64327" y="85390"/>
                </a:cubicBezTo>
                <a:cubicBezTo>
                  <a:pt x="64495" y="79463"/>
                  <a:pt x="69417" y="74808"/>
                  <a:pt x="75344" y="74976"/>
                </a:cubicBezTo>
                <a:cubicBezTo>
                  <a:pt x="81271" y="75143"/>
                  <a:pt x="85926" y="80066"/>
                  <a:pt x="85758" y="85993"/>
                </a:cubicBezTo>
                <a:cubicBezTo>
                  <a:pt x="85758" y="86294"/>
                  <a:pt x="85758" y="86596"/>
                  <a:pt x="85758" y="86864"/>
                </a:cubicBezTo>
                <a:cubicBezTo>
                  <a:pt x="85758" y="103975"/>
                  <a:pt x="99622" y="117838"/>
                  <a:pt x="116733" y="117838"/>
                </a:cubicBezTo>
                <a:cubicBezTo>
                  <a:pt x="124937" y="117838"/>
                  <a:pt x="132807" y="114590"/>
                  <a:pt x="138633" y="108764"/>
                </a:cubicBezTo>
                <a:lnTo>
                  <a:pt x="162442" y="84955"/>
                </a:lnTo>
                <a:cubicBezTo>
                  <a:pt x="168235" y="79162"/>
                  <a:pt x="171517" y="71259"/>
                  <a:pt x="171517" y="63055"/>
                </a:cubicBezTo>
                <a:cubicBezTo>
                  <a:pt x="171517" y="45943"/>
                  <a:pt x="157654" y="32080"/>
                  <a:pt x="140542" y="32080"/>
                </a:cubicBezTo>
                <a:close/>
                <a:moveTo>
                  <a:pt x="92154" y="58032"/>
                </a:moveTo>
                <a:cubicBezTo>
                  <a:pt x="91518" y="57764"/>
                  <a:pt x="90882" y="57396"/>
                  <a:pt x="90313" y="56994"/>
                </a:cubicBezTo>
                <a:cubicBezTo>
                  <a:pt x="86093" y="54817"/>
                  <a:pt x="81271" y="53578"/>
                  <a:pt x="76215" y="53578"/>
                </a:cubicBezTo>
                <a:cubicBezTo>
                  <a:pt x="68011" y="53578"/>
                  <a:pt x="60141" y="56826"/>
                  <a:pt x="54315" y="62653"/>
                </a:cubicBezTo>
                <a:lnTo>
                  <a:pt x="30506" y="86462"/>
                </a:lnTo>
                <a:cubicBezTo>
                  <a:pt x="24713" y="92255"/>
                  <a:pt x="21431" y="100158"/>
                  <a:pt x="21431" y="108362"/>
                </a:cubicBezTo>
                <a:cubicBezTo>
                  <a:pt x="21431" y="125473"/>
                  <a:pt x="35295" y="139337"/>
                  <a:pt x="52406" y="139337"/>
                </a:cubicBezTo>
                <a:cubicBezTo>
                  <a:pt x="57931" y="139337"/>
                  <a:pt x="63323" y="137863"/>
                  <a:pt x="68044" y="135117"/>
                </a:cubicBezTo>
                <a:cubicBezTo>
                  <a:pt x="73335" y="140475"/>
                  <a:pt x="79497" y="144962"/>
                  <a:pt x="86328" y="148344"/>
                </a:cubicBezTo>
                <a:cubicBezTo>
                  <a:pt x="76885" y="156348"/>
                  <a:pt x="64897" y="160801"/>
                  <a:pt x="52406" y="160801"/>
                </a:cubicBezTo>
                <a:cubicBezTo>
                  <a:pt x="23474" y="160801"/>
                  <a:pt x="0" y="137361"/>
                  <a:pt x="0" y="108395"/>
                </a:cubicBezTo>
                <a:cubicBezTo>
                  <a:pt x="0" y="94498"/>
                  <a:pt x="5525" y="81171"/>
                  <a:pt x="15337" y="71359"/>
                </a:cubicBezTo>
                <a:lnTo>
                  <a:pt x="39146" y="47551"/>
                </a:lnTo>
                <a:cubicBezTo>
                  <a:pt x="48957" y="37739"/>
                  <a:pt x="62285" y="32214"/>
                  <a:pt x="76181" y="32214"/>
                </a:cubicBezTo>
                <a:cubicBezTo>
                  <a:pt x="105181" y="32214"/>
                  <a:pt x="128588" y="55855"/>
                  <a:pt x="128588" y="84754"/>
                </a:cubicBezTo>
                <a:cubicBezTo>
                  <a:pt x="128588" y="85189"/>
                  <a:pt x="128588" y="85625"/>
                  <a:pt x="128588" y="86060"/>
                </a:cubicBezTo>
                <a:cubicBezTo>
                  <a:pt x="128454" y="91987"/>
                  <a:pt x="123531" y="96642"/>
                  <a:pt x="117604" y="96508"/>
                </a:cubicBezTo>
                <a:cubicBezTo>
                  <a:pt x="111677" y="96374"/>
                  <a:pt x="107022" y="91451"/>
                  <a:pt x="107156" y="85524"/>
                </a:cubicBezTo>
                <a:cubicBezTo>
                  <a:pt x="107156" y="85256"/>
                  <a:pt x="107156" y="85022"/>
                  <a:pt x="107156" y="84754"/>
                </a:cubicBezTo>
                <a:cubicBezTo>
                  <a:pt x="107156" y="73469"/>
                  <a:pt x="101129" y="63557"/>
                  <a:pt x="92154" y="5809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0" name="Text 18"/>
          <p:cNvSpPr/>
          <p:nvPr/>
        </p:nvSpPr>
        <p:spPr>
          <a:xfrm>
            <a:off x="720725" y="3719512"/>
            <a:ext cx="52863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链上事件监听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04825" y="4065588"/>
            <a:ext cx="5407025" cy="1454150"/>
          </a:xfrm>
          <a:custGeom>
            <a:avLst/>
            <a:gdLst/>
            <a:ahLst/>
            <a:cxnLst/>
            <a:rect l="l" t="t" r="r" b="b"/>
            <a:pathLst>
              <a:path w="5407025" h="1454150">
                <a:moveTo>
                  <a:pt x="76197" y="0"/>
                </a:moveTo>
                <a:lnTo>
                  <a:pt x="5330828" y="0"/>
                </a:lnTo>
                <a:cubicBezTo>
                  <a:pt x="5372910" y="0"/>
                  <a:pt x="5407025" y="34115"/>
                  <a:pt x="5407025" y="76197"/>
                </a:cubicBezTo>
                <a:lnTo>
                  <a:pt x="5407025" y="1377953"/>
                </a:lnTo>
                <a:cubicBezTo>
                  <a:pt x="5407025" y="1420035"/>
                  <a:pt x="5372910" y="1454150"/>
                  <a:pt x="5330828" y="1454150"/>
                </a:cubicBezTo>
                <a:lnTo>
                  <a:pt x="76197" y="1454150"/>
                </a:lnTo>
                <a:cubicBezTo>
                  <a:pt x="34143" y="1454150"/>
                  <a:pt x="0" y="1420007"/>
                  <a:pt x="0" y="13779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905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22" name="Text 20"/>
          <p:cNvSpPr/>
          <p:nvPr/>
        </p:nvSpPr>
        <p:spPr>
          <a:xfrm>
            <a:off x="584200" y="4144961"/>
            <a:ext cx="53054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src/lib/tools/blockchain.ts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84200" y="4335461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class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PolygonEventListener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36600" y="4492623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async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listenOrderFilled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(callback) {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89000" y="4656139"/>
            <a:ext cx="1937048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WebSocket监听Polygon链上事件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89000" y="4813302"/>
            <a:ext cx="11601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实时解析交易数据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89000" y="4970464"/>
            <a:ext cx="10458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计算交易者盈亏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36600" y="5121273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84200" y="5278436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56325" y="1450975"/>
            <a:ext cx="5654675" cy="2035175"/>
          </a:xfrm>
          <a:custGeom>
            <a:avLst/>
            <a:gdLst/>
            <a:ahLst/>
            <a:cxnLst/>
            <a:rect l="l" t="t" r="r" b="b"/>
            <a:pathLst>
              <a:path w="5654675" h="2035175">
                <a:moveTo>
                  <a:pt x="114295" y="0"/>
                </a:moveTo>
                <a:lnTo>
                  <a:pt x="5540380" y="0"/>
                </a:lnTo>
                <a:cubicBezTo>
                  <a:pt x="5603503" y="0"/>
                  <a:pt x="5654675" y="51172"/>
                  <a:pt x="5654675" y="114295"/>
                </a:cubicBezTo>
                <a:lnTo>
                  <a:pt x="5654675" y="1920880"/>
                </a:lnTo>
                <a:cubicBezTo>
                  <a:pt x="5654675" y="1984003"/>
                  <a:pt x="5603503" y="2035175"/>
                  <a:pt x="5540380" y="2035175"/>
                </a:cubicBezTo>
                <a:lnTo>
                  <a:pt x="114295" y="2035175"/>
                </a:lnTo>
                <a:cubicBezTo>
                  <a:pt x="51172" y="2035175"/>
                  <a:pt x="0" y="1984003"/>
                  <a:pt x="0" y="192088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6297613" y="161607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0184" y="18752"/>
                </a:moveTo>
                <a:cubicBezTo>
                  <a:pt x="40184" y="8405"/>
                  <a:pt x="48589" y="0"/>
                  <a:pt x="58936" y="0"/>
                </a:cubicBezTo>
                <a:lnTo>
                  <a:pt x="66973" y="0"/>
                </a:lnTo>
                <a:cubicBezTo>
                  <a:pt x="72900" y="0"/>
                  <a:pt x="77688" y="4789"/>
                  <a:pt x="77688" y="10716"/>
                </a:cubicBezTo>
                <a:lnTo>
                  <a:pt x="77688" y="160734"/>
                </a:lnTo>
                <a:cubicBezTo>
                  <a:pt x="77688" y="166661"/>
                  <a:pt x="72900" y="171450"/>
                  <a:pt x="66973" y="171450"/>
                </a:cubicBezTo>
                <a:lnTo>
                  <a:pt x="56257" y="171450"/>
                </a:lnTo>
                <a:cubicBezTo>
                  <a:pt x="46278" y="171450"/>
                  <a:pt x="37873" y="164619"/>
                  <a:pt x="35496" y="155377"/>
                </a:cubicBezTo>
                <a:cubicBezTo>
                  <a:pt x="35261" y="155377"/>
                  <a:pt x="35060" y="155377"/>
                  <a:pt x="34826" y="155377"/>
                </a:cubicBezTo>
                <a:cubicBezTo>
                  <a:pt x="20025" y="155377"/>
                  <a:pt x="8037" y="143388"/>
                  <a:pt x="8037" y="128588"/>
                </a:cubicBezTo>
                <a:cubicBezTo>
                  <a:pt x="8037" y="122560"/>
                  <a:pt x="10046" y="117001"/>
                  <a:pt x="13395" y="112514"/>
                </a:cubicBezTo>
                <a:cubicBezTo>
                  <a:pt x="6898" y="107625"/>
                  <a:pt x="2679" y="99856"/>
                  <a:pt x="2679" y="91083"/>
                </a:cubicBezTo>
                <a:cubicBezTo>
                  <a:pt x="2679" y="80736"/>
                  <a:pt x="8573" y="71728"/>
                  <a:pt x="17145" y="67274"/>
                </a:cubicBezTo>
                <a:cubicBezTo>
                  <a:pt x="14767" y="63256"/>
                  <a:pt x="13395" y="58568"/>
                  <a:pt x="13395" y="53578"/>
                </a:cubicBezTo>
                <a:cubicBezTo>
                  <a:pt x="13395" y="38777"/>
                  <a:pt x="25383" y="26789"/>
                  <a:pt x="40184" y="26789"/>
                </a:cubicBezTo>
                <a:lnTo>
                  <a:pt x="40184" y="18752"/>
                </a:lnTo>
                <a:close/>
                <a:moveTo>
                  <a:pt x="131266" y="18752"/>
                </a:moveTo>
                <a:lnTo>
                  <a:pt x="131266" y="26789"/>
                </a:lnTo>
                <a:cubicBezTo>
                  <a:pt x="146067" y="26789"/>
                  <a:pt x="158055" y="38777"/>
                  <a:pt x="158055" y="53578"/>
                </a:cubicBezTo>
                <a:cubicBezTo>
                  <a:pt x="158055" y="58601"/>
                  <a:pt x="156683" y="63289"/>
                  <a:pt x="154305" y="67274"/>
                </a:cubicBezTo>
                <a:cubicBezTo>
                  <a:pt x="162911" y="71728"/>
                  <a:pt x="168771" y="80702"/>
                  <a:pt x="168771" y="91083"/>
                </a:cubicBezTo>
                <a:cubicBezTo>
                  <a:pt x="168771" y="99856"/>
                  <a:pt x="164552" y="107625"/>
                  <a:pt x="158055" y="112514"/>
                </a:cubicBezTo>
                <a:cubicBezTo>
                  <a:pt x="161404" y="117001"/>
                  <a:pt x="163413" y="122560"/>
                  <a:pt x="163413" y="128588"/>
                </a:cubicBezTo>
                <a:cubicBezTo>
                  <a:pt x="163413" y="143388"/>
                  <a:pt x="151425" y="155377"/>
                  <a:pt x="136624" y="155377"/>
                </a:cubicBezTo>
                <a:cubicBezTo>
                  <a:pt x="136390" y="155377"/>
                  <a:pt x="136189" y="155377"/>
                  <a:pt x="135954" y="155377"/>
                </a:cubicBezTo>
                <a:cubicBezTo>
                  <a:pt x="133577" y="164619"/>
                  <a:pt x="125172" y="171450"/>
                  <a:pt x="115193" y="171450"/>
                </a:cubicBezTo>
                <a:lnTo>
                  <a:pt x="104477" y="171450"/>
                </a:lnTo>
                <a:cubicBezTo>
                  <a:pt x="98550" y="171450"/>
                  <a:pt x="93762" y="166661"/>
                  <a:pt x="93762" y="160734"/>
                </a:cubicBezTo>
                <a:lnTo>
                  <a:pt x="93762" y="10716"/>
                </a:lnTo>
                <a:cubicBezTo>
                  <a:pt x="93762" y="4789"/>
                  <a:pt x="98550" y="0"/>
                  <a:pt x="104477" y="0"/>
                </a:cubicBezTo>
                <a:lnTo>
                  <a:pt x="112514" y="0"/>
                </a:lnTo>
                <a:cubicBezTo>
                  <a:pt x="122861" y="0"/>
                  <a:pt x="131266" y="8405"/>
                  <a:pt x="131266" y="18752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2" name="Text 30"/>
          <p:cNvSpPr/>
          <p:nvPr/>
        </p:nvSpPr>
        <p:spPr>
          <a:xfrm>
            <a:off x="6492875" y="1568448"/>
            <a:ext cx="52863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多智能体协调器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76975" y="1914523"/>
            <a:ext cx="5407025" cy="1454150"/>
          </a:xfrm>
          <a:custGeom>
            <a:avLst/>
            <a:gdLst/>
            <a:ahLst/>
            <a:cxnLst/>
            <a:rect l="l" t="t" r="r" b="b"/>
            <a:pathLst>
              <a:path w="5407025" h="1454150">
                <a:moveTo>
                  <a:pt x="76197" y="0"/>
                </a:moveTo>
                <a:lnTo>
                  <a:pt x="5330828" y="0"/>
                </a:lnTo>
                <a:cubicBezTo>
                  <a:pt x="5372910" y="0"/>
                  <a:pt x="5407025" y="34115"/>
                  <a:pt x="5407025" y="76197"/>
                </a:cubicBezTo>
                <a:lnTo>
                  <a:pt x="5407025" y="1377953"/>
                </a:lnTo>
                <a:cubicBezTo>
                  <a:pt x="5407025" y="1420035"/>
                  <a:pt x="5372910" y="1454150"/>
                  <a:pt x="5330828" y="1454150"/>
                </a:cubicBezTo>
                <a:lnTo>
                  <a:pt x="76197" y="1454150"/>
                </a:lnTo>
                <a:cubicBezTo>
                  <a:pt x="34143" y="1454150"/>
                  <a:pt x="0" y="1420007"/>
                  <a:pt x="0" y="13779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905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34" name="Text 32"/>
          <p:cNvSpPr/>
          <p:nvPr/>
        </p:nvSpPr>
        <p:spPr>
          <a:xfrm>
            <a:off x="6356350" y="1993902"/>
            <a:ext cx="53054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src/lib/agents/orchestrator.ts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356350" y="2184402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class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OrchestratorAgent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508750" y="2341564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async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executeAnalysis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(url, onProgress) {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661150" y="2505075"/>
            <a:ext cx="145157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协调6个智能体协同工作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61150" y="2662238"/>
            <a:ext cx="11601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实时推送分析进度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661150" y="2819400"/>
            <a:ext cx="10458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生成结构化报告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08750" y="2970214"/>
            <a:ext cx="51530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56350" y="3127377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56325" y="3567111"/>
            <a:ext cx="5654675" cy="2111375"/>
          </a:xfrm>
          <a:custGeom>
            <a:avLst/>
            <a:gdLst/>
            <a:ahLst/>
            <a:cxnLst/>
            <a:rect l="l" t="t" r="r" b="b"/>
            <a:pathLst>
              <a:path w="5654675" h="2111375">
                <a:moveTo>
                  <a:pt x="114310" y="0"/>
                </a:moveTo>
                <a:lnTo>
                  <a:pt x="5540365" y="0"/>
                </a:lnTo>
                <a:cubicBezTo>
                  <a:pt x="5603497" y="0"/>
                  <a:pt x="5654675" y="51178"/>
                  <a:pt x="5654675" y="114310"/>
                </a:cubicBezTo>
                <a:lnTo>
                  <a:pt x="5654675" y="1997065"/>
                </a:lnTo>
                <a:cubicBezTo>
                  <a:pt x="5654675" y="2060197"/>
                  <a:pt x="5603497" y="2111375"/>
                  <a:pt x="5540365" y="2111375"/>
                </a:cubicBezTo>
                <a:lnTo>
                  <a:pt x="114310" y="2111375"/>
                </a:lnTo>
                <a:cubicBezTo>
                  <a:pt x="51178" y="2111375"/>
                  <a:pt x="0" y="2060197"/>
                  <a:pt x="0" y="1997065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5000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8467">
            <a:solidFill>
              <a:srgbClr val="58A6FF">
                <a:alpha val="6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43" name="Shape 41"/>
          <p:cNvSpPr/>
          <p:nvPr/>
        </p:nvSpPr>
        <p:spPr>
          <a:xfrm>
            <a:off x="6308328" y="3732214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42863" y="-10716"/>
                </a:moveTo>
                <a:cubicBezTo>
                  <a:pt x="48790" y="-10716"/>
                  <a:pt x="53578" y="-5927"/>
                  <a:pt x="53578" y="0"/>
                </a:cubicBezTo>
                <a:lnTo>
                  <a:pt x="53578" y="32147"/>
                </a:lnTo>
                <a:lnTo>
                  <a:pt x="96441" y="32147"/>
                </a:lnTo>
                <a:lnTo>
                  <a:pt x="96441" y="0"/>
                </a:lnTo>
                <a:cubicBezTo>
                  <a:pt x="96441" y="-5927"/>
                  <a:pt x="101229" y="-10716"/>
                  <a:pt x="107156" y="-10716"/>
                </a:cubicBezTo>
                <a:cubicBezTo>
                  <a:pt x="113083" y="-10716"/>
                  <a:pt x="117872" y="-5927"/>
                  <a:pt x="117872" y="0"/>
                </a:cubicBezTo>
                <a:lnTo>
                  <a:pt x="117872" y="32147"/>
                </a:lnTo>
                <a:lnTo>
                  <a:pt x="139303" y="32147"/>
                </a:lnTo>
                <a:cubicBezTo>
                  <a:pt x="145230" y="32147"/>
                  <a:pt x="150019" y="36935"/>
                  <a:pt x="150019" y="42863"/>
                </a:cubicBezTo>
                <a:cubicBezTo>
                  <a:pt x="150019" y="48790"/>
                  <a:pt x="145230" y="53578"/>
                  <a:pt x="139303" y="53578"/>
                </a:cubicBezTo>
                <a:lnTo>
                  <a:pt x="139303" y="75009"/>
                </a:lnTo>
                <a:cubicBezTo>
                  <a:pt x="139303" y="106855"/>
                  <a:pt x="116131" y="133309"/>
                  <a:pt x="85725" y="138399"/>
                </a:cubicBezTo>
                <a:lnTo>
                  <a:pt x="85725" y="160734"/>
                </a:lnTo>
                <a:cubicBezTo>
                  <a:pt x="85725" y="166661"/>
                  <a:pt x="80936" y="171450"/>
                  <a:pt x="75009" y="171450"/>
                </a:cubicBezTo>
                <a:cubicBezTo>
                  <a:pt x="69082" y="171450"/>
                  <a:pt x="64294" y="166661"/>
                  <a:pt x="64294" y="160734"/>
                </a:cubicBezTo>
                <a:lnTo>
                  <a:pt x="64294" y="138399"/>
                </a:lnTo>
                <a:cubicBezTo>
                  <a:pt x="33888" y="133309"/>
                  <a:pt x="10716" y="106855"/>
                  <a:pt x="10716" y="75009"/>
                </a:cubicBezTo>
                <a:lnTo>
                  <a:pt x="10716" y="53578"/>
                </a:lnTo>
                <a:cubicBezTo>
                  <a:pt x="4789" y="53578"/>
                  <a:pt x="0" y="48790"/>
                  <a:pt x="0" y="42863"/>
                </a:cubicBezTo>
                <a:cubicBezTo>
                  <a:pt x="0" y="36935"/>
                  <a:pt x="4789" y="32147"/>
                  <a:pt x="10716" y="32147"/>
                </a:cubicBezTo>
                <a:lnTo>
                  <a:pt x="32147" y="32147"/>
                </a:lnTo>
                <a:lnTo>
                  <a:pt x="32147" y="0"/>
                </a:lnTo>
                <a:cubicBezTo>
                  <a:pt x="32147" y="-5927"/>
                  <a:pt x="36935" y="-10716"/>
                  <a:pt x="42863" y="-10716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4" name="Text 42"/>
          <p:cNvSpPr/>
          <p:nvPr/>
        </p:nvSpPr>
        <p:spPr>
          <a:xfrm>
            <a:off x="6492875" y="3684589"/>
            <a:ext cx="52863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数据API示例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276975" y="4030664"/>
            <a:ext cx="5407025" cy="1530350"/>
          </a:xfrm>
          <a:custGeom>
            <a:avLst/>
            <a:gdLst/>
            <a:ahLst/>
            <a:cxnLst/>
            <a:rect l="l" t="t" r="r" b="b"/>
            <a:pathLst>
              <a:path w="5407025" h="1530350">
                <a:moveTo>
                  <a:pt x="76196" y="0"/>
                </a:moveTo>
                <a:lnTo>
                  <a:pt x="5330829" y="0"/>
                </a:lnTo>
                <a:cubicBezTo>
                  <a:pt x="5372911" y="0"/>
                  <a:pt x="5407025" y="34114"/>
                  <a:pt x="5407025" y="76196"/>
                </a:cubicBezTo>
                <a:lnTo>
                  <a:pt x="5407025" y="1454154"/>
                </a:lnTo>
                <a:cubicBezTo>
                  <a:pt x="5407025" y="1496236"/>
                  <a:pt x="5372911" y="1530350"/>
                  <a:pt x="5330829" y="1530350"/>
                </a:cubicBezTo>
                <a:lnTo>
                  <a:pt x="76196" y="1530350"/>
                </a:lnTo>
                <a:cubicBezTo>
                  <a:pt x="34114" y="1530350"/>
                  <a:pt x="0" y="1496236"/>
                  <a:pt x="0" y="145415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905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46" name="Text 44"/>
          <p:cNvSpPr/>
          <p:nvPr/>
        </p:nvSpPr>
        <p:spPr>
          <a:xfrm>
            <a:off x="6356350" y="4116386"/>
            <a:ext cx="11200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1. 获取市场数据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356350" y="4267200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fetch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'/api/markets?page=1&amp;limit=50'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356350" y="4468811"/>
            <a:ext cx="13486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2. 获取聪明钱排行榜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356350" y="4619625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fetch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'/api/smart-money?timeframe=7d'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356350" y="4821236"/>
            <a:ext cx="1394222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3. 实时AI分析 (SSE)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356350" y="4972050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EventSource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'/api/forecast?url=...'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356350" y="5173661"/>
            <a:ext cx="11200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4. 获取统计指标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356350" y="5324475"/>
            <a:ext cx="53054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fetch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'/api/stats'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400050" y="5715000"/>
            <a:ext cx="11410950" cy="762000"/>
          </a:xfrm>
          <a:custGeom>
            <a:avLst/>
            <a:gdLst/>
            <a:ahLst/>
            <a:cxnLst/>
            <a:rect l="l" t="t" r="r" b="b"/>
            <a:pathLst>
              <a:path w="11410950" h="762000">
                <a:moveTo>
                  <a:pt x="0" y="0"/>
                </a:moveTo>
                <a:lnTo>
                  <a:pt x="11296650" y="0"/>
                </a:lnTo>
                <a:cubicBezTo>
                  <a:pt x="11359734" y="0"/>
                  <a:pt x="11410950" y="51216"/>
                  <a:pt x="11410950" y="114300"/>
                </a:cubicBezTo>
                <a:lnTo>
                  <a:pt x="11410950" y="647700"/>
                </a:lnTo>
                <a:cubicBezTo>
                  <a:pt x="11410950" y="710784"/>
                  <a:pt x="11359734" y="762000"/>
                  <a:pt x="11296650" y="762000"/>
                </a:cubicBez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5000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55" name="Shape 53"/>
          <p:cNvSpPr/>
          <p:nvPr/>
        </p:nvSpPr>
        <p:spPr>
          <a:xfrm>
            <a:off x="400050" y="5715000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56" name="Shape 54"/>
          <p:cNvSpPr/>
          <p:nvPr/>
        </p:nvSpPr>
        <p:spPr>
          <a:xfrm>
            <a:off x="533400" y="586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40000"/>
                </a:srgbClr>
              </a:gs>
              <a:gs pos="100000">
                <a:srgbClr val="58A6FF">
                  <a:alpha val="20000"/>
                </a:srgbClr>
              </a:gs>
            </a:gsLst>
            <a:lin ang="2700000" scaled="1"/>
          </a:gradFill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57" name="Shape 55"/>
          <p:cNvSpPr/>
          <p:nvPr/>
        </p:nvSpPr>
        <p:spPr>
          <a:xfrm>
            <a:off x="654844" y="60007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92273" y="32742"/>
                </a:moveTo>
                <a:lnTo>
                  <a:pt x="122039" y="32742"/>
                </a:lnTo>
                <a:lnTo>
                  <a:pt x="122039" y="50602"/>
                </a:lnTo>
                <a:lnTo>
                  <a:pt x="92273" y="50602"/>
                </a:lnTo>
                <a:lnTo>
                  <a:pt x="92273" y="32742"/>
                </a:lnTo>
                <a:close/>
                <a:moveTo>
                  <a:pt x="89297" y="11906"/>
                </a:moveTo>
                <a:cubicBezTo>
                  <a:pt x="79437" y="11906"/>
                  <a:pt x="71438" y="19906"/>
                  <a:pt x="71438" y="29766"/>
                </a:cubicBezTo>
                <a:lnTo>
                  <a:pt x="71438" y="53578"/>
                </a:lnTo>
                <a:cubicBezTo>
                  <a:pt x="71438" y="63438"/>
                  <a:pt x="79437" y="71438"/>
                  <a:pt x="89297" y="71438"/>
                </a:cubicBezTo>
                <a:lnTo>
                  <a:pt x="95250" y="71438"/>
                </a:lnTo>
                <a:lnTo>
                  <a:pt x="95250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47625" y="107156"/>
                </a:lnTo>
                <a:lnTo>
                  <a:pt x="47625" y="119063"/>
                </a:lnTo>
                <a:lnTo>
                  <a:pt x="41672" y="119063"/>
                </a:lnTo>
                <a:cubicBezTo>
                  <a:pt x="31812" y="119063"/>
                  <a:pt x="23812" y="127062"/>
                  <a:pt x="23812" y="136922"/>
                </a:cubicBezTo>
                <a:lnTo>
                  <a:pt x="23812" y="160734"/>
                </a:lnTo>
                <a:cubicBezTo>
                  <a:pt x="23812" y="170594"/>
                  <a:pt x="31812" y="178594"/>
                  <a:pt x="41672" y="178594"/>
                </a:cubicBezTo>
                <a:lnTo>
                  <a:pt x="77391" y="178594"/>
                </a:lnTo>
                <a:cubicBezTo>
                  <a:pt x="87250" y="178594"/>
                  <a:pt x="95250" y="170594"/>
                  <a:pt x="95250" y="160734"/>
                </a:cubicBezTo>
                <a:lnTo>
                  <a:pt x="95250" y="136922"/>
                </a:lnTo>
                <a:cubicBezTo>
                  <a:pt x="95250" y="127062"/>
                  <a:pt x="87250" y="119063"/>
                  <a:pt x="77391" y="119063"/>
                </a:cubicBezTo>
                <a:lnTo>
                  <a:pt x="71438" y="119063"/>
                </a:lnTo>
                <a:lnTo>
                  <a:pt x="71438" y="107156"/>
                </a:lnTo>
                <a:lnTo>
                  <a:pt x="142875" y="107156"/>
                </a:lnTo>
                <a:lnTo>
                  <a:pt x="142875" y="119063"/>
                </a:lnTo>
                <a:lnTo>
                  <a:pt x="136922" y="119063"/>
                </a:lnTo>
                <a:cubicBezTo>
                  <a:pt x="127062" y="119063"/>
                  <a:pt x="119063" y="127062"/>
                  <a:pt x="119063" y="136922"/>
                </a:cubicBezTo>
                <a:lnTo>
                  <a:pt x="119063" y="160734"/>
                </a:lnTo>
                <a:cubicBezTo>
                  <a:pt x="119063" y="170594"/>
                  <a:pt x="127062" y="178594"/>
                  <a:pt x="136922" y="178594"/>
                </a:cubicBezTo>
                <a:lnTo>
                  <a:pt x="172641" y="178594"/>
                </a:lnTo>
                <a:cubicBezTo>
                  <a:pt x="182500" y="178594"/>
                  <a:pt x="190500" y="170594"/>
                  <a:pt x="190500" y="160734"/>
                </a:cubicBezTo>
                <a:lnTo>
                  <a:pt x="190500" y="136922"/>
                </a:lnTo>
                <a:cubicBezTo>
                  <a:pt x="190500" y="127062"/>
                  <a:pt x="182500" y="119063"/>
                  <a:pt x="172641" y="119063"/>
                </a:cubicBezTo>
                <a:lnTo>
                  <a:pt x="166688" y="119063"/>
                </a:lnTo>
                <a:lnTo>
                  <a:pt x="166688" y="107156"/>
                </a:lnTo>
                <a:lnTo>
                  <a:pt x="202406" y="107156"/>
                </a:lnTo>
                <a:cubicBezTo>
                  <a:pt x="208992" y="107156"/>
                  <a:pt x="214313" y="101836"/>
                  <a:pt x="214313" y="95250"/>
                </a:cubicBezTo>
                <a:cubicBezTo>
                  <a:pt x="214313" y="88664"/>
                  <a:pt x="208992" y="83344"/>
                  <a:pt x="202406" y="83344"/>
                </a:cubicBezTo>
                <a:lnTo>
                  <a:pt x="119063" y="83344"/>
                </a:lnTo>
                <a:lnTo>
                  <a:pt x="119063" y="71438"/>
                </a:lnTo>
                <a:lnTo>
                  <a:pt x="125016" y="71438"/>
                </a:lnTo>
                <a:cubicBezTo>
                  <a:pt x="134875" y="71438"/>
                  <a:pt x="142875" y="63438"/>
                  <a:pt x="142875" y="53578"/>
                </a:cubicBezTo>
                <a:lnTo>
                  <a:pt x="142875" y="29766"/>
                </a:lnTo>
                <a:cubicBezTo>
                  <a:pt x="142875" y="19906"/>
                  <a:pt x="134875" y="11906"/>
                  <a:pt x="125016" y="11906"/>
                </a:cubicBezTo>
                <a:lnTo>
                  <a:pt x="89297" y="11906"/>
                </a:lnTo>
                <a:close/>
                <a:moveTo>
                  <a:pt x="166688" y="139898"/>
                </a:moveTo>
                <a:lnTo>
                  <a:pt x="169664" y="139898"/>
                </a:lnTo>
                <a:lnTo>
                  <a:pt x="169664" y="157758"/>
                </a:lnTo>
                <a:lnTo>
                  <a:pt x="139898" y="157758"/>
                </a:lnTo>
                <a:lnTo>
                  <a:pt x="139898" y="139898"/>
                </a:lnTo>
                <a:lnTo>
                  <a:pt x="166688" y="139898"/>
                </a:lnTo>
                <a:close/>
                <a:moveTo>
                  <a:pt x="71438" y="139898"/>
                </a:moveTo>
                <a:lnTo>
                  <a:pt x="74414" y="139898"/>
                </a:lnTo>
                <a:lnTo>
                  <a:pt x="74414" y="157758"/>
                </a:lnTo>
                <a:lnTo>
                  <a:pt x="44648" y="157758"/>
                </a:lnTo>
                <a:lnTo>
                  <a:pt x="44648" y="139898"/>
                </a:lnTo>
                <a:lnTo>
                  <a:pt x="71438" y="139898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58" name="Text 56"/>
          <p:cNvSpPr/>
          <p:nvPr/>
        </p:nvSpPr>
        <p:spPr>
          <a:xfrm>
            <a:off x="1143000" y="5829300"/>
            <a:ext cx="10639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端到端数据流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143000" y="6134100"/>
            <a:ext cx="10629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用户客户端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→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Next.js App Router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→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API Routes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→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外部服务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(Gamma API / Polygon RPC / LLM)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2819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TECHNOLOGY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47700"/>
            <a:ext cx="29146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技术架构深度解析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现代化全栈技术架构 — 高性能、高可用、高安全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50975"/>
            <a:ext cx="6778625" cy="5026025"/>
          </a:xfrm>
          <a:custGeom>
            <a:avLst/>
            <a:gdLst/>
            <a:ahLst/>
            <a:cxnLst/>
            <a:rect l="l" t="t" r="r" b="b"/>
            <a:pathLst>
              <a:path w="6778625" h="5026025">
                <a:moveTo>
                  <a:pt x="114292" y="0"/>
                </a:moveTo>
                <a:lnTo>
                  <a:pt x="6664333" y="0"/>
                </a:lnTo>
                <a:cubicBezTo>
                  <a:pt x="6727455" y="0"/>
                  <a:pt x="6778625" y="51170"/>
                  <a:pt x="6778625" y="114292"/>
                </a:cubicBezTo>
                <a:lnTo>
                  <a:pt x="6778625" y="4911733"/>
                </a:lnTo>
                <a:cubicBezTo>
                  <a:pt x="6778625" y="4974855"/>
                  <a:pt x="6727455" y="5026025"/>
                  <a:pt x="6664333" y="5026025"/>
                </a:cubicBezTo>
                <a:lnTo>
                  <a:pt x="114292" y="5026025"/>
                </a:lnTo>
                <a:cubicBezTo>
                  <a:pt x="51170" y="5026025"/>
                  <a:pt x="0" y="4974855"/>
                  <a:pt x="0" y="4911733"/>
                </a:cubicBezTo>
                <a:lnTo>
                  <a:pt x="0" y="114292"/>
                </a:lnTo>
                <a:cubicBezTo>
                  <a:pt x="0" y="51212"/>
                  <a:pt x="51212" y="0"/>
                  <a:pt x="11429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25463" y="16065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739775" y="1568453"/>
            <a:ext cx="64008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系统架构图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4825" y="1914528"/>
            <a:ext cx="6540500" cy="4435475"/>
          </a:xfrm>
          <a:custGeom>
            <a:avLst/>
            <a:gdLst/>
            <a:ahLst/>
            <a:cxnLst/>
            <a:rect l="l" t="t" r="r" b="b"/>
            <a:pathLst>
              <a:path w="6540500" h="4435475">
                <a:moveTo>
                  <a:pt x="76201" y="0"/>
                </a:moveTo>
                <a:lnTo>
                  <a:pt x="6464299" y="0"/>
                </a:lnTo>
                <a:cubicBezTo>
                  <a:pt x="6506383" y="0"/>
                  <a:pt x="6540500" y="34117"/>
                  <a:pt x="6540500" y="76201"/>
                </a:cubicBezTo>
                <a:lnTo>
                  <a:pt x="6540500" y="4359274"/>
                </a:lnTo>
                <a:cubicBezTo>
                  <a:pt x="6540500" y="4401358"/>
                  <a:pt x="6506383" y="4435475"/>
                  <a:pt x="6464299" y="4435475"/>
                </a:cubicBezTo>
                <a:lnTo>
                  <a:pt x="76201" y="4435475"/>
                </a:lnTo>
                <a:cubicBezTo>
                  <a:pt x="34117" y="4435475"/>
                  <a:pt x="0" y="4401358"/>
                  <a:pt x="0" y="435927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31825" y="2088654"/>
            <a:ext cx="6286500" cy="895350"/>
          </a:xfrm>
          <a:custGeom>
            <a:avLst/>
            <a:gdLst/>
            <a:ahLst/>
            <a:cxnLst/>
            <a:rect l="l" t="t" r="r" b="b"/>
            <a:pathLst>
              <a:path w="6286500" h="895350">
                <a:moveTo>
                  <a:pt x="76203" y="0"/>
                </a:moveTo>
                <a:lnTo>
                  <a:pt x="6210297" y="0"/>
                </a:lnTo>
                <a:cubicBezTo>
                  <a:pt x="6252383" y="0"/>
                  <a:pt x="6286500" y="34117"/>
                  <a:pt x="6286500" y="76203"/>
                </a:cubicBezTo>
                <a:lnTo>
                  <a:pt x="6286500" y="819147"/>
                </a:lnTo>
                <a:cubicBezTo>
                  <a:pt x="6286500" y="861233"/>
                  <a:pt x="6252383" y="895350"/>
                  <a:pt x="6210297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58A6FF">
              <a:alpha val="5098"/>
            </a:srgbClr>
          </a:solidFill>
          <a:ln w="25400">
            <a:solidFill>
              <a:srgbClr val="58A6F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84213" y="2174379"/>
            <a:ext cx="6181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客户端层 (Client)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17550" y="2402979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13" name="Text 11"/>
          <p:cNvSpPr/>
          <p:nvPr/>
        </p:nvSpPr>
        <p:spPr>
          <a:xfrm>
            <a:off x="688975" y="2402979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Next.js 16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256135" y="2402979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15" name="Text 13"/>
          <p:cNvSpPr/>
          <p:nvPr/>
        </p:nvSpPr>
        <p:spPr>
          <a:xfrm>
            <a:off x="2227560" y="2402979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React 19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794720" y="2402979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17" name="Text 15"/>
          <p:cNvSpPr/>
          <p:nvPr/>
        </p:nvSpPr>
        <p:spPr>
          <a:xfrm>
            <a:off x="3766145" y="2402979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TypeScript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333306" y="2402979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19" name="Text 17"/>
          <p:cNvSpPr/>
          <p:nvPr/>
        </p:nvSpPr>
        <p:spPr>
          <a:xfrm>
            <a:off x="5304731" y="2402979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Tailwind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17550" y="266967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1" name="Text 19"/>
          <p:cNvSpPr/>
          <p:nvPr/>
        </p:nvSpPr>
        <p:spPr>
          <a:xfrm>
            <a:off x="688975" y="266967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Three.js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2768997" y="266967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3" name="Text 21"/>
          <p:cNvSpPr/>
          <p:nvPr/>
        </p:nvSpPr>
        <p:spPr>
          <a:xfrm>
            <a:off x="2740422" y="266967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Recharts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820444" y="266967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25" name="Text 23"/>
          <p:cNvSpPr/>
          <p:nvPr/>
        </p:nvSpPr>
        <p:spPr>
          <a:xfrm>
            <a:off x="4791869" y="266967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Zustand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93725" y="3125986"/>
            <a:ext cx="63627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 HTTP/WebSocket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1825" y="3420368"/>
            <a:ext cx="6286500" cy="628650"/>
          </a:xfrm>
          <a:custGeom>
            <a:avLst/>
            <a:gdLst/>
            <a:ahLst/>
            <a:cxnLst/>
            <a:rect l="l" t="t" r="r" b="b"/>
            <a:pathLst>
              <a:path w="6286500" h="628650">
                <a:moveTo>
                  <a:pt x="76199" y="0"/>
                </a:moveTo>
                <a:lnTo>
                  <a:pt x="6210301" y="0"/>
                </a:lnTo>
                <a:cubicBezTo>
                  <a:pt x="6252385" y="0"/>
                  <a:pt x="6286500" y="34115"/>
                  <a:pt x="6286500" y="76199"/>
                </a:cubicBezTo>
                <a:lnTo>
                  <a:pt x="6286500" y="552451"/>
                </a:lnTo>
                <a:cubicBezTo>
                  <a:pt x="6286500" y="594535"/>
                  <a:pt x="6252385" y="628650"/>
                  <a:pt x="62103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58A6FF">
              <a:alpha val="5098"/>
            </a:srgbClr>
          </a:solidFill>
          <a:ln w="25400">
            <a:solidFill>
              <a:srgbClr val="58A6F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684213" y="3506093"/>
            <a:ext cx="6181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边缘计算层 (Edge Runtime)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17550" y="3734693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30" name="Text 28"/>
          <p:cNvSpPr/>
          <p:nvPr/>
        </p:nvSpPr>
        <p:spPr>
          <a:xfrm>
            <a:off x="688975" y="3734693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Next.js API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2256135" y="3734693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32" name="Text 30"/>
          <p:cNvSpPr/>
          <p:nvPr/>
        </p:nvSpPr>
        <p:spPr>
          <a:xfrm>
            <a:off x="2227560" y="3734693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Vercel Edge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794720" y="3734693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34" name="Text 32"/>
          <p:cNvSpPr/>
          <p:nvPr/>
        </p:nvSpPr>
        <p:spPr>
          <a:xfrm>
            <a:off x="3766145" y="3734693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身份验证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333306" y="3734693"/>
            <a:ext cx="1504950" cy="228600"/>
          </a:xfrm>
          <a:custGeom>
            <a:avLst/>
            <a:gdLst/>
            <a:ahLst/>
            <a:cxnLst/>
            <a:rect l="l" t="t" r="r" b="b"/>
            <a:pathLst>
              <a:path w="1504950" h="228600">
                <a:moveTo>
                  <a:pt x="38101" y="0"/>
                </a:moveTo>
                <a:lnTo>
                  <a:pt x="1466849" y="0"/>
                </a:lnTo>
                <a:cubicBezTo>
                  <a:pt x="1487892" y="0"/>
                  <a:pt x="1504950" y="17058"/>
                  <a:pt x="1504950" y="38101"/>
                </a:cubicBezTo>
                <a:lnTo>
                  <a:pt x="1504950" y="190499"/>
                </a:lnTo>
                <a:cubicBezTo>
                  <a:pt x="1504950" y="211542"/>
                  <a:pt x="1487892" y="228600"/>
                  <a:pt x="14668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36" name="Text 34"/>
          <p:cNvSpPr/>
          <p:nvPr/>
        </p:nvSpPr>
        <p:spPr>
          <a:xfrm>
            <a:off x="5304731" y="3734693"/>
            <a:ext cx="1562100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速率限制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93725" y="4191000"/>
            <a:ext cx="63627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 GraphQL/REST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1825" y="4485284"/>
            <a:ext cx="6286500" cy="628650"/>
          </a:xfrm>
          <a:custGeom>
            <a:avLst/>
            <a:gdLst/>
            <a:ahLst/>
            <a:cxnLst/>
            <a:rect l="l" t="t" r="r" b="b"/>
            <a:pathLst>
              <a:path w="6286500" h="628650">
                <a:moveTo>
                  <a:pt x="76199" y="0"/>
                </a:moveTo>
                <a:lnTo>
                  <a:pt x="6210301" y="0"/>
                </a:lnTo>
                <a:cubicBezTo>
                  <a:pt x="6252385" y="0"/>
                  <a:pt x="6286500" y="34115"/>
                  <a:pt x="6286500" y="76199"/>
                </a:cubicBezTo>
                <a:lnTo>
                  <a:pt x="6286500" y="552451"/>
                </a:lnTo>
                <a:cubicBezTo>
                  <a:pt x="6286500" y="594535"/>
                  <a:pt x="6252385" y="628650"/>
                  <a:pt x="62103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58A6FF">
              <a:alpha val="5098"/>
            </a:srgbClr>
          </a:solidFill>
          <a:ln w="25400">
            <a:solidFill>
              <a:srgbClr val="58A6FF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684213" y="4571009"/>
            <a:ext cx="6181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数据服务层 (Data Services)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17550" y="479960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41" name="Text 39"/>
          <p:cNvSpPr/>
          <p:nvPr/>
        </p:nvSpPr>
        <p:spPr>
          <a:xfrm>
            <a:off x="688975" y="479960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Turso DB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2768997" y="479960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43" name="Text 41"/>
          <p:cNvSpPr/>
          <p:nvPr/>
        </p:nvSpPr>
        <p:spPr>
          <a:xfrm>
            <a:off x="2740422" y="479960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Redis缓存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820444" y="4799609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45" name="Text 43"/>
          <p:cNvSpPr/>
          <p:nvPr/>
        </p:nvSpPr>
        <p:spPr>
          <a:xfrm>
            <a:off x="4791869" y="4799609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BullMQ队列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93725" y="5255916"/>
            <a:ext cx="63627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 RPC/WebSocket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1825" y="5550298"/>
            <a:ext cx="6286500" cy="628650"/>
          </a:xfrm>
          <a:custGeom>
            <a:avLst/>
            <a:gdLst/>
            <a:ahLst/>
            <a:cxnLst/>
            <a:rect l="l" t="t" r="r" b="b"/>
            <a:pathLst>
              <a:path w="6286500" h="628650">
                <a:moveTo>
                  <a:pt x="76199" y="0"/>
                </a:moveTo>
                <a:lnTo>
                  <a:pt x="6210301" y="0"/>
                </a:lnTo>
                <a:cubicBezTo>
                  <a:pt x="6252385" y="0"/>
                  <a:pt x="6286500" y="34115"/>
                  <a:pt x="6286500" y="76199"/>
                </a:cubicBezTo>
                <a:lnTo>
                  <a:pt x="6286500" y="552451"/>
                </a:lnTo>
                <a:cubicBezTo>
                  <a:pt x="6286500" y="594535"/>
                  <a:pt x="6252385" y="628650"/>
                  <a:pt x="62103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58A6FF">
              <a:alpha val="5098"/>
            </a:srgbClr>
          </a:solidFill>
          <a:ln w="25400">
            <a:solidFill>
              <a:srgbClr val="58A6FF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684213" y="5636023"/>
            <a:ext cx="6181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区块链数据层 (Blockchain)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17550" y="5864623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50" name="Text 48"/>
          <p:cNvSpPr/>
          <p:nvPr/>
        </p:nvSpPr>
        <p:spPr>
          <a:xfrm>
            <a:off x="688975" y="5864623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Polygon RPC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2768997" y="5864623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52" name="Text 50"/>
          <p:cNvSpPr/>
          <p:nvPr/>
        </p:nvSpPr>
        <p:spPr>
          <a:xfrm>
            <a:off x="2740422" y="5864623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事件监听器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820444" y="5864623"/>
            <a:ext cx="2009775" cy="228600"/>
          </a:xfrm>
          <a:custGeom>
            <a:avLst/>
            <a:gdLst/>
            <a:ahLst/>
            <a:cxnLst/>
            <a:rect l="l" t="t" r="r" b="b"/>
            <a:pathLst>
              <a:path w="2009775" h="228600">
                <a:moveTo>
                  <a:pt x="38101" y="0"/>
                </a:moveTo>
                <a:lnTo>
                  <a:pt x="1971674" y="0"/>
                </a:lnTo>
                <a:cubicBezTo>
                  <a:pt x="1992717" y="0"/>
                  <a:pt x="2009775" y="17058"/>
                  <a:pt x="2009775" y="38101"/>
                </a:cubicBezTo>
                <a:lnTo>
                  <a:pt x="2009775" y="190499"/>
                </a:lnTo>
                <a:cubicBezTo>
                  <a:pt x="2009775" y="211542"/>
                  <a:pt x="1992717" y="228600"/>
                  <a:pt x="19716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54" name="Text 52"/>
          <p:cNvSpPr/>
          <p:nvPr/>
        </p:nvSpPr>
        <p:spPr>
          <a:xfrm>
            <a:off x="4791869" y="5864623"/>
            <a:ext cx="2066925" cy="228600"/>
          </a:xfrm>
          <a:prstGeom prst="rect">
            <a:avLst/>
          </a:prstGeom>
          <a:noFill/>
        </p:spPr>
        <p:txBody>
          <a:bodyPr wrap="square" lIns="38100" tIns="38100" rIns="381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合约交互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287915" y="1450975"/>
            <a:ext cx="4521200" cy="3482975"/>
          </a:xfrm>
          <a:custGeom>
            <a:avLst/>
            <a:gdLst/>
            <a:ahLst/>
            <a:cxnLst/>
            <a:rect l="l" t="t" r="r" b="b"/>
            <a:pathLst>
              <a:path w="4521200" h="3482975">
                <a:moveTo>
                  <a:pt x="114311" y="0"/>
                </a:moveTo>
                <a:lnTo>
                  <a:pt x="4406889" y="0"/>
                </a:lnTo>
                <a:cubicBezTo>
                  <a:pt x="4470021" y="0"/>
                  <a:pt x="4521200" y="51179"/>
                  <a:pt x="4521200" y="114311"/>
                </a:cubicBezTo>
                <a:lnTo>
                  <a:pt x="4521200" y="3368664"/>
                </a:lnTo>
                <a:cubicBezTo>
                  <a:pt x="4521200" y="3431796"/>
                  <a:pt x="4470021" y="3482975"/>
                  <a:pt x="4406889" y="3482975"/>
                </a:cubicBezTo>
                <a:lnTo>
                  <a:pt x="114311" y="3482975"/>
                </a:lnTo>
                <a:cubicBezTo>
                  <a:pt x="51179" y="3482975"/>
                  <a:pt x="0" y="3431796"/>
                  <a:pt x="0" y="3368664"/>
                </a:cubicBezTo>
                <a:lnTo>
                  <a:pt x="0" y="114311"/>
                </a:lnTo>
                <a:cubicBezTo>
                  <a:pt x="0" y="51221"/>
                  <a:pt x="51221" y="0"/>
                  <a:pt x="114311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7429202" y="16065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119063"/>
                </a:moveTo>
                <a:lnTo>
                  <a:pt x="9116" y="119063"/>
                </a:lnTo>
                <a:cubicBezTo>
                  <a:pt x="-149" y="119063"/>
                  <a:pt x="-5842" y="108979"/>
                  <a:pt x="-1079" y="101017"/>
                </a:cubicBezTo>
                <a:lnTo>
                  <a:pt x="18604" y="68200"/>
                </a:lnTo>
                <a:cubicBezTo>
                  <a:pt x="21841" y="62805"/>
                  <a:pt x="27645" y="59531"/>
                  <a:pt x="33933" y="59531"/>
                </a:cubicBezTo>
                <a:lnTo>
                  <a:pt x="69279" y="59531"/>
                </a:lnTo>
                <a:cubicBezTo>
                  <a:pt x="97594" y="11571"/>
                  <a:pt x="139824" y="9153"/>
                  <a:pt x="168064" y="13283"/>
                </a:cubicBezTo>
                <a:cubicBezTo>
                  <a:pt x="172827" y="13990"/>
                  <a:pt x="176547" y="17711"/>
                  <a:pt x="177217" y="22436"/>
                </a:cubicBezTo>
                <a:cubicBezTo>
                  <a:pt x="181347" y="50676"/>
                  <a:pt x="178929" y="92906"/>
                  <a:pt x="130969" y="121221"/>
                </a:cubicBezTo>
                <a:lnTo>
                  <a:pt x="130969" y="156567"/>
                </a:lnTo>
                <a:cubicBezTo>
                  <a:pt x="130969" y="162855"/>
                  <a:pt x="127695" y="168659"/>
                  <a:pt x="122300" y="171896"/>
                </a:cubicBezTo>
                <a:lnTo>
                  <a:pt x="89483" y="191579"/>
                </a:lnTo>
                <a:cubicBezTo>
                  <a:pt x="81558" y="196342"/>
                  <a:pt x="71438" y="190612"/>
                  <a:pt x="71438" y="181384"/>
                </a:cubicBezTo>
                <a:lnTo>
                  <a:pt x="71438" y="142875"/>
                </a:lnTo>
                <a:cubicBezTo>
                  <a:pt x="71438" y="129741"/>
                  <a:pt x="60759" y="119063"/>
                  <a:pt x="47625" y="119063"/>
                </a:cubicBezTo>
                <a:lnTo>
                  <a:pt x="47588" y="119063"/>
                </a:lnTo>
                <a:close/>
                <a:moveTo>
                  <a:pt x="148828" y="59531"/>
                </a:moveTo>
                <a:cubicBezTo>
                  <a:pt x="148828" y="49674"/>
                  <a:pt x="140826" y="41672"/>
                  <a:pt x="130969" y="41672"/>
                </a:cubicBezTo>
                <a:cubicBezTo>
                  <a:pt x="121112" y="41672"/>
                  <a:pt x="113109" y="49674"/>
                  <a:pt x="113109" y="59531"/>
                </a:cubicBezTo>
                <a:cubicBezTo>
                  <a:pt x="113109" y="69388"/>
                  <a:pt x="121112" y="77391"/>
                  <a:pt x="130969" y="77391"/>
                </a:cubicBezTo>
                <a:cubicBezTo>
                  <a:pt x="140826" y="77391"/>
                  <a:pt x="148828" y="69388"/>
                  <a:pt x="148828" y="59531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7" name="Text 55"/>
          <p:cNvSpPr/>
          <p:nvPr/>
        </p:nvSpPr>
        <p:spPr>
          <a:xfrm>
            <a:off x="7643515" y="1568453"/>
            <a:ext cx="41433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性能指标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7408565" y="1914528"/>
            <a:ext cx="4283075" cy="692150"/>
          </a:xfrm>
          <a:custGeom>
            <a:avLst/>
            <a:gdLst/>
            <a:ahLst/>
            <a:cxnLst/>
            <a:rect l="l" t="t" r="r" b="b"/>
            <a:pathLst>
              <a:path w="4283075" h="692150">
                <a:moveTo>
                  <a:pt x="76199" y="0"/>
                </a:moveTo>
                <a:lnTo>
                  <a:pt x="4206876" y="0"/>
                </a:lnTo>
                <a:cubicBezTo>
                  <a:pt x="4248960" y="0"/>
                  <a:pt x="4283075" y="34115"/>
                  <a:pt x="4283075" y="76199"/>
                </a:cubicBezTo>
                <a:lnTo>
                  <a:pt x="4283075" y="615951"/>
                </a:lnTo>
                <a:cubicBezTo>
                  <a:pt x="4283075" y="658035"/>
                  <a:pt x="4248960" y="692150"/>
                  <a:pt x="420687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9" name="Text 57"/>
          <p:cNvSpPr/>
          <p:nvPr/>
        </p:nvSpPr>
        <p:spPr>
          <a:xfrm>
            <a:off x="7487940" y="1993902"/>
            <a:ext cx="99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页面加载时间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1303001" y="1993902"/>
            <a:ext cx="381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1.2s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7487940" y="2260602"/>
            <a:ext cx="4124325" cy="76200"/>
          </a:xfrm>
          <a:custGeom>
            <a:avLst/>
            <a:gdLst/>
            <a:ahLst/>
            <a:cxnLst/>
            <a:rect l="l" t="t" r="r" b="b"/>
            <a:pathLst>
              <a:path w="4124325" h="76200">
                <a:moveTo>
                  <a:pt x="38100" y="0"/>
                </a:moveTo>
                <a:lnTo>
                  <a:pt x="4086225" y="0"/>
                </a:lnTo>
                <a:cubicBezTo>
                  <a:pt x="4107253" y="0"/>
                  <a:pt x="4124325" y="17072"/>
                  <a:pt x="4124325" y="38100"/>
                </a:cubicBezTo>
                <a:lnTo>
                  <a:pt x="4124325" y="38100"/>
                </a:lnTo>
                <a:cubicBezTo>
                  <a:pt x="4124325" y="59128"/>
                  <a:pt x="4107253" y="76200"/>
                  <a:pt x="4086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2" name="Shape 60"/>
          <p:cNvSpPr/>
          <p:nvPr/>
        </p:nvSpPr>
        <p:spPr>
          <a:xfrm>
            <a:off x="7487940" y="2260602"/>
            <a:ext cx="3295650" cy="76200"/>
          </a:xfrm>
          <a:custGeom>
            <a:avLst/>
            <a:gdLst/>
            <a:ahLst/>
            <a:cxnLst/>
            <a:rect l="l" t="t" r="r" b="b"/>
            <a:pathLst>
              <a:path w="3295650" h="76200">
                <a:moveTo>
                  <a:pt x="38100" y="0"/>
                </a:moveTo>
                <a:lnTo>
                  <a:pt x="3257550" y="0"/>
                </a:lnTo>
                <a:cubicBezTo>
                  <a:pt x="3278578" y="0"/>
                  <a:pt x="3295650" y="17072"/>
                  <a:pt x="3295650" y="38100"/>
                </a:cubicBezTo>
                <a:lnTo>
                  <a:pt x="3295650" y="38100"/>
                </a:lnTo>
                <a:cubicBezTo>
                  <a:pt x="3295650" y="59128"/>
                  <a:pt x="3278578" y="76200"/>
                  <a:pt x="32575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BCF7F"/>
              </a:gs>
              <a:gs pos="100000">
                <a:srgbClr val="4CAF50"/>
              </a:gs>
            </a:gsLst>
            <a:lin ang="0" scaled="1"/>
          </a:gradFill>
        </p:spPr>
      </p:sp>
      <p:sp>
        <p:nvSpPr>
          <p:cNvPr id="63" name="Text 61"/>
          <p:cNvSpPr/>
          <p:nvPr/>
        </p:nvSpPr>
        <p:spPr>
          <a:xfrm>
            <a:off x="7487940" y="2374902"/>
            <a:ext cx="41814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目标: &lt; 1.5s | 当前状态: 已达标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7408565" y="2651125"/>
            <a:ext cx="4283075" cy="692150"/>
          </a:xfrm>
          <a:custGeom>
            <a:avLst/>
            <a:gdLst/>
            <a:ahLst/>
            <a:cxnLst/>
            <a:rect l="l" t="t" r="r" b="b"/>
            <a:pathLst>
              <a:path w="4283075" h="692150">
                <a:moveTo>
                  <a:pt x="76199" y="0"/>
                </a:moveTo>
                <a:lnTo>
                  <a:pt x="4206876" y="0"/>
                </a:lnTo>
                <a:cubicBezTo>
                  <a:pt x="4248960" y="0"/>
                  <a:pt x="4283075" y="34115"/>
                  <a:pt x="4283075" y="76199"/>
                </a:cubicBezTo>
                <a:lnTo>
                  <a:pt x="4283075" y="615951"/>
                </a:lnTo>
                <a:cubicBezTo>
                  <a:pt x="4283075" y="658035"/>
                  <a:pt x="4248960" y="692150"/>
                  <a:pt x="420687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5" name="Text 63"/>
          <p:cNvSpPr/>
          <p:nvPr/>
        </p:nvSpPr>
        <p:spPr>
          <a:xfrm>
            <a:off x="7487940" y="2730503"/>
            <a:ext cx="13335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API响应时间(P95)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1115675" y="2730503"/>
            <a:ext cx="5715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245ms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7487940" y="2997203"/>
            <a:ext cx="4124325" cy="76200"/>
          </a:xfrm>
          <a:custGeom>
            <a:avLst/>
            <a:gdLst/>
            <a:ahLst/>
            <a:cxnLst/>
            <a:rect l="l" t="t" r="r" b="b"/>
            <a:pathLst>
              <a:path w="4124325" h="76200">
                <a:moveTo>
                  <a:pt x="38100" y="0"/>
                </a:moveTo>
                <a:lnTo>
                  <a:pt x="4086225" y="0"/>
                </a:lnTo>
                <a:cubicBezTo>
                  <a:pt x="4107253" y="0"/>
                  <a:pt x="4124325" y="17072"/>
                  <a:pt x="4124325" y="38100"/>
                </a:cubicBezTo>
                <a:lnTo>
                  <a:pt x="4124325" y="38100"/>
                </a:lnTo>
                <a:cubicBezTo>
                  <a:pt x="4124325" y="59128"/>
                  <a:pt x="4107253" y="76200"/>
                  <a:pt x="4086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8" name="Shape 66"/>
          <p:cNvSpPr/>
          <p:nvPr/>
        </p:nvSpPr>
        <p:spPr>
          <a:xfrm>
            <a:off x="7487940" y="2997203"/>
            <a:ext cx="3381375" cy="76200"/>
          </a:xfrm>
          <a:custGeom>
            <a:avLst/>
            <a:gdLst/>
            <a:ahLst/>
            <a:cxnLst/>
            <a:rect l="l" t="t" r="r" b="b"/>
            <a:pathLst>
              <a:path w="3381375" h="76200">
                <a:moveTo>
                  <a:pt x="38100" y="0"/>
                </a:moveTo>
                <a:lnTo>
                  <a:pt x="3343275" y="0"/>
                </a:lnTo>
                <a:cubicBezTo>
                  <a:pt x="3364303" y="0"/>
                  <a:pt x="3381375" y="17072"/>
                  <a:pt x="3381375" y="38100"/>
                </a:cubicBezTo>
                <a:lnTo>
                  <a:pt x="3381375" y="38100"/>
                </a:lnTo>
                <a:cubicBezTo>
                  <a:pt x="3381375" y="59128"/>
                  <a:pt x="3364303" y="76200"/>
                  <a:pt x="33432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BCF7F"/>
              </a:gs>
              <a:gs pos="100000">
                <a:srgbClr val="4CAF50"/>
              </a:gs>
            </a:gsLst>
            <a:lin ang="0" scaled="1"/>
          </a:gradFill>
        </p:spPr>
      </p:sp>
      <p:sp>
        <p:nvSpPr>
          <p:cNvPr id="69" name="Text 67"/>
          <p:cNvSpPr/>
          <p:nvPr/>
        </p:nvSpPr>
        <p:spPr>
          <a:xfrm>
            <a:off x="7487940" y="3111503"/>
            <a:ext cx="41814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目标: &lt; 300ms | 当前状态: 已达标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7408565" y="3387727"/>
            <a:ext cx="4283075" cy="692150"/>
          </a:xfrm>
          <a:custGeom>
            <a:avLst/>
            <a:gdLst/>
            <a:ahLst/>
            <a:cxnLst/>
            <a:rect l="l" t="t" r="r" b="b"/>
            <a:pathLst>
              <a:path w="4283075" h="692150">
                <a:moveTo>
                  <a:pt x="76199" y="0"/>
                </a:moveTo>
                <a:lnTo>
                  <a:pt x="4206876" y="0"/>
                </a:lnTo>
                <a:cubicBezTo>
                  <a:pt x="4248960" y="0"/>
                  <a:pt x="4283075" y="34115"/>
                  <a:pt x="4283075" y="76199"/>
                </a:cubicBezTo>
                <a:lnTo>
                  <a:pt x="4283075" y="615951"/>
                </a:lnTo>
                <a:cubicBezTo>
                  <a:pt x="4283075" y="658035"/>
                  <a:pt x="4248960" y="692150"/>
                  <a:pt x="420687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1" name="Text 69"/>
          <p:cNvSpPr/>
          <p:nvPr/>
        </p:nvSpPr>
        <p:spPr>
          <a:xfrm>
            <a:off x="7487940" y="3467100"/>
            <a:ext cx="99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数据更新延迟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11296055" y="3467100"/>
            <a:ext cx="3905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4-8s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487940" y="3733800"/>
            <a:ext cx="4124325" cy="76200"/>
          </a:xfrm>
          <a:custGeom>
            <a:avLst/>
            <a:gdLst/>
            <a:ahLst/>
            <a:cxnLst/>
            <a:rect l="l" t="t" r="r" b="b"/>
            <a:pathLst>
              <a:path w="4124325" h="76200">
                <a:moveTo>
                  <a:pt x="38100" y="0"/>
                </a:moveTo>
                <a:lnTo>
                  <a:pt x="4086225" y="0"/>
                </a:lnTo>
                <a:cubicBezTo>
                  <a:pt x="4107253" y="0"/>
                  <a:pt x="4124325" y="17072"/>
                  <a:pt x="4124325" y="38100"/>
                </a:cubicBezTo>
                <a:lnTo>
                  <a:pt x="4124325" y="38100"/>
                </a:lnTo>
                <a:cubicBezTo>
                  <a:pt x="4124325" y="59128"/>
                  <a:pt x="4107253" y="76200"/>
                  <a:pt x="4086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74" name="Shape 72"/>
          <p:cNvSpPr/>
          <p:nvPr/>
        </p:nvSpPr>
        <p:spPr>
          <a:xfrm>
            <a:off x="7487940" y="3733800"/>
            <a:ext cx="3705225" cy="76200"/>
          </a:xfrm>
          <a:custGeom>
            <a:avLst/>
            <a:gdLst/>
            <a:ahLst/>
            <a:cxnLst/>
            <a:rect l="l" t="t" r="r" b="b"/>
            <a:pathLst>
              <a:path w="3705225" h="762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cubicBezTo>
                  <a:pt x="3705225" y="59128"/>
                  <a:pt x="3688153" y="76200"/>
                  <a:pt x="36671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BCF7F"/>
              </a:gs>
              <a:gs pos="100000">
                <a:srgbClr val="4CAF50"/>
              </a:gs>
            </a:gsLst>
            <a:lin ang="0" scaled="1"/>
          </a:gradFill>
        </p:spPr>
      </p:sp>
      <p:sp>
        <p:nvSpPr>
          <p:cNvPr id="75" name="Text 73"/>
          <p:cNvSpPr/>
          <p:nvPr/>
        </p:nvSpPr>
        <p:spPr>
          <a:xfrm>
            <a:off x="7487940" y="3848100"/>
            <a:ext cx="41814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目标: &lt; 10s | 当前状态: 已达标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7408565" y="4124328"/>
            <a:ext cx="4283075" cy="692150"/>
          </a:xfrm>
          <a:custGeom>
            <a:avLst/>
            <a:gdLst/>
            <a:ahLst/>
            <a:cxnLst/>
            <a:rect l="l" t="t" r="r" b="b"/>
            <a:pathLst>
              <a:path w="4283075" h="692150">
                <a:moveTo>
                  <a:pt x="76199" y="0"/>
                </a:moveTo>
                <a:lnTo>
                  <a:pt x="4206876" y="0"/>
                </a:lnTo>
                <a:cubicBezTo>
                  <a:pt x="4248960" y="0"/>
                  <a:pt x="4283075" y="34115"/>
                  <a:pt x="4283075" y="76199"/>
                </a:cubicBezTo>
                <a:lnTo>
                  <a:pt x="4283075" y="615951"/>
                </a:lnTo>
                <a:cubicBezTo>
                  <a:pt x="4283075" y="658035"/>
                  <a:pt x="4248960" y="692150"/>
                  <a:pt x="420687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7" name="Text 75"/>
          <p:cNvSpPr/>
          <p:nvPr/>
        </p:nvSpPr>
        <p:spPr>
          <a:xfrm>
            <a:off x="7487940" y="4203702"/>
            <a:ext cx="99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并发用户支持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11018739" y="4203702"/>
            <a:ext cx="6667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10,000+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7487940" y="4470402"/>
            <a:ext cx="4124325" cy="76200"/>
          </a:xfrm>
          <a:custGeom>
            <a:avLst/>
            <a:gdLst/>
            <a:ahLst/>
            <a:cxnLst/>
            <a:rect l="l" t="t" r="r" b="b"/>
            <a:pathLst>
              <a:path w="4124325" h="76200">
                <a:moveTo>
                  <a:pt x="38100" y="0"/>
                </a:moveTo>
                <a:lnTo>
                  <a:pt x="4086225" y="0"/>
                </a:lnTo>
                <a:cubicBezTo>
                  <a:pt x="4107253" y="0"/>
                  <a:pt x="4124325" y="17072"/>
                  <a:pt x="4124325" y="38100"/>
                </a:cubicBezTo>
                <a:lnTo>
                  <a:pt x="4124325" y="38100"/>
                </a:lnTo>
                <a:cubicBezTo>
                  <a:pt x="4124325" y="59128"/>
                  <a:pt x="4107253" y="76200"/>
                  <a:pt x="4086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80" name="Shape 78"/>
          <p:cNvSpPr/>
          <p:nvPr/>
        </p:nvSpPr>
        <p:spPr>
          <a:xfrm>
            <a:off x="7487940" y="4470402"/>
            <a:ext cx="4124325" cy="76200"/>
          </a:xfrm>
          <a:custGeom>
            <a:avLst/>
            <a:gdLst/>
            <a:ahLst/>
            <a:cxnLst/>
            <a:rect l="l" t="t" r="r" b="b"/>
            <a:pathLst>
              <a:path w="4124325" h="76200">
                <a:moveTo>
                  <a:pt x="38100" y="0"/>
                </a:moveTo>
                <a:lnTo>
                  <a:pt x="4086225" y="0"/>
                </a:lnTo>
                <a:cubicBezTo>
                  <a:pt x="4107253" y="0"/>
                  <a:pt x="4124325" y="17072"/>
                  <a:pt x="4124325" y="38100"/>
                </a:cubicBezTo>
                <a:lnTo>
                  <a:pt x="4124325" y="38100"/>
                </a:lnTo>
                <a:cubicBezTo>
                  <a:pt x="4124325" y="59128"/>
                  <a:pt x="4107253" y="76200"/>
                  <a:pt x="4086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BCF7F"/>
              </a:gs>
              <a:gs pos="100000">
                <a:srgbClr val="4CAF50"/>
              </a:gs>
            </a:gsLst>
            <a:lin ang="0" scaled="1"/>
          </a:gradFill>
        </p:spPr>
      </p:sp>
      <p:sp>
        <p:nvSpPr>
          <p:cNvPr id="81" name="Text 79"/>
          <p:cNvSpPr/>
          <p:nvPr/>
        </p:nvSpPr>
        <p:spPr>
          <a:xfrm>
            <a:off x="7487940" y="4584702"/>
            <a:ext cx="41814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架构支持高并发，可水平扩展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7287915" y="5019678"/>
            <a:ext cx="4521200" cy="1454150"/>
          </a:xfrm>
          <a:custGeom>
            <a:avLst/>
            <a:gdLst/>
            <a:ahLst/>
            <a:cxnLst/>
            <a:rect l="l" t="t" r="r" b="b"/>
            <a:pathLst>
              <a:path w="4521200" h="1454150">
                <a:moveTo>
                  <a:pt x="114296" y="0"/>
                </a:moveTo>
                <a:lnTo>
                  <a:pt x="4406904" y="0"/>
                </a:lnTo>
                <a:cubicBezTo>
                  <a:pt x="4470028" y="0"/>
                  <a:pt x="4521200" y="51172"/>
                  <a:pt x="4521200" y="114296"/>
                </a:cubicBezTo>
                <a:lnTo>
                  <a:pt x="4521200" y="1339854"/>
                </a:lnTo>
                <a:cubicBezTo>
                  <a:pt x="4521200" y="1402978"/>
                  <a:pt x="4470028" y="1454150"/>
                  <a:pt x="4406904" y="1454150"/>
                </a:cubicBezTo>
                <a:lnTo>
                  <a:pt x="114296" y="1454150"/>
                </a:lnTo>
                <a:cubicBezTo>
                  <a:pt x="51172" y="1454150"/>
                  <a:pt x="0" y="1402978"/>
                  <a:pt x="0" y="133985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83" name="Shape 81"/>
          <p:cNvSpPr/>
          <p:nvPr/>
        </p:nvSpPr>
        <p:spPr>
          <a:xfrm>
            <a:off x="7429202" y="5184777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84" name="Text 82"/>
          <p:cNvSpPr/>
          <p:nvPr/>
        </p:nvSpPr>
        <p:spPr>
          <a:xfrm>
            <a:off x="7624465" y="5137152"/>
            <a:ext cx="41529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安全特性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7424440" y="549910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6" name="Text 84"/>
          <p:cNvSpPr/>
          <p:nvPr/>
        </p:nvSpPr>
        <p:spPr>
          <a:xfrm>
            <a:off x="7648277" y="5480052"/>
            <a:ext cx="15716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端到端加密通信 (TLS 1.3)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7424440" y="572770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8" name="Text 86"/>
          <p:cNvSpPr/>
          <p:nvPr/>
        </p:nvSpPr>
        <p:spPr>
          <a:xfrm>
            <a:off x="7648277" y="5708652"/>
            <a:ext cx="16668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钱包签名验证所有敏感操作</a:t>
            </a:r>
            <a:endParaRPr lang="en-US" sz="1600" dirty="0"/>
          </a:p>
        </p:txBody>
      </p:sp>
      <p:sp>
        <p:nvSpPr>
          <p:cNvPr id="89" name="Shape 87"/>
          <p:cNvSpPr/>
          <p:nvPr/>
        </p:nvSpPr>
        <p:spPr>
          <a:xfrm>
            <a:off x="7424440" y="595630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90" name="Text 88"/>
          <p:cNvSpPr/>
          <p:nvPr/>
        </p:nvSpPr>
        <p:spPr>
          <a:xfrm>
            <a:off x="7648277" y="5937252"/>
            <a:ext cx="11334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无服务器私钥存储</a:t>
            </a:r>
            <a:endParaRPr lang="en-US" sz="1600" dirty="0"/>
          </a:p>
        </p:txBody>
      </p:sp>
      <p:sp>
        <p:nvSpPr>
          <p:cNvPr id="91" name="Shape 89"/>
          <p:cNvSpPr/>
          <p:nvPr/>
        </p:nvSpPr>
        <p:spPr>
          <a:xfrm>
            <a:off x="7424440" y="618490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92" name="Text 90"/>
          <p:cNvSpPr/>
          <p:nvPr/>
        </p:nvSpPr>
        <p:spPr>
          <a:xfrm>
            <a:off x="7648277" y="6165852"/>
            <a:ext cx="12096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分布式防DDoS保护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57150" cy="457200"/>
          </a:xfrm>
          <a:custGeom>
            <a:avLst/>
            <a:gdLst/>
            <a:ahLst/>
            <a:cxnLst/>
            <a:rect l="l" t="t" r="r" b="b"/>
            <a:pathLst>
              <a:path w="57150" h="457200">
                <a:moveTo>
                  <a:pt x="0" y="0"/>
                </a:moveTo>
                <a:lnTo>
                  <a:pt x="57150" y="0"/>
                </a:lnTo>
                <a:lnTo>
                  <a:pt x="5715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58A6FF">
                  <a:alpha val="30000"/>
                </a:srgbClr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552450" y="381000"/>
            <a:ext cx="24860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TECHNOLOGY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52450" y="647700"/>
            <a:ext cx="2581275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技术架构亮点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85800" y="1104900"/>
            <a:ext cx="112109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现代化全栈架构 - 项目目录结构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50975"/>
            <a:ext cx="6321425" cy="4359275"/>
          </a:xfrm>
          <a:custGeom>
            <a:avLst/>
            <a:gdLst/>
            <a:ahLst/>
            <a:cxnLst/>
            <a:rect l="l" t="t" r="r" b="b"/>
            <a:pathLst>
              <a:path w="6321425" h="4359275">
                <a:moveTo>
                  <a:pt x="114300" y="0"/>
                </a:moveTo>
                <a:lnTo>
                  <a:pt x="6207125" y="0"/>
                </a:lnTo>
                <a:cubicBezTo>
                  <a:pt x="6270251" y="0"/>
                  <a:pt x="6321425" y="51174"/>
                  <a:pt x="6321425" y="114300"/>
                </a:cubicBezTo>
                <a:lnTo>
                  <a:pt x="6321425" y="4244975"/>
                </a:lnTo>
                <a:cubicBezTo>
                  <a:pt x="6321425" y="4308101"/>
                  <a:pt x="6270251" y="4359275"/>
                  <a:pt x="6207125" y="4359275"/>
                </a:cubicBezTo>
                <a:lnTo>
                  <a:pt x="114300" y="4359275"/>
                </a:lnTo>
                <a:cubicBezTo>
                  <a:pt x="51174" y="4359275"/>
                  <a:pt x="0" y="4308101"/>
                  <a:pt x="0" y="42449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514747" y="1616073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6073" y="8037"/>
                </a:moveTo>
                <a:cubicBezTo>
                  <a:pt x="16073" y="3583"/>
                  <a:pt x="12490" y="0"/>
                  <a:pt x="8037" y="0"/>
                </a:cubicBezTo>
                <a:cubicBezTo>
                  <a:pt x="3583" y="0"/>
                  <a:pt x="0" y="3583"/>
                  <a:pt x="0" y="8037"/>
                </a:cubicBezTo>
                <a:lnTo>
                  <a:pt x="0" y="131266"/>
                </a:lnTo>
                <a:cubicBezTo>
                  <a:pt x="0" y="141614"/>
                  <a:pt x="8405" y="150019"/>
                  <a:pt x="18752" y="150019"/>
                </a:cubicBezTo>
                <a:lnTo>
                  <a:pt x="80367" y="150019"/>
                </a:lnTo>
                <a:lnTo>
                  <a:pt x="80367" y="133945"/>
                </a:lnTo>
                <a:lnTo>
                  <a:pt x="18752" y="133945"/>
                </a:lnTo>
                <a:cubicBezTo>
                  <a:pt x="17279" y="133945"/>
                  <a:pt x="16073" y="132740"/>
                  <a:pt x="16073" y="131266"/>
                </a:cubicBezTo>
                <a:lnTo>
                  <a:pt x="16073" y="53578"/>
                </a:lnTo>
                <a:lnTo>
                  <a:pt x="80367" y="53578"/>
                </a:lnTo>
                <a:lnTo>
                  <a:pt x="80367" y="37505"/>
                </a:lnTo>
                <a:lnTo>
                  <a:pt x="16073" y="37505"/>
                </a:lnTo>
                <a:lnTo>
                  <a:pt x="16073" y="8037"/>
                </a:lnTo>
                <a:close/>
                <a:moveTo>
                  <a:pt x="112514" y="75009"/>
                </a:moveTo>
                <a:lnTo>
                  <a:pt x="176808" y="75009"/>
                </a:lnTo>
                <a:cubicBezTo>
                  <a:pt x="185682" y="75009"/>
                  <a:pt x="192881" y="67810"/>
                  <a:pt x="192881" y="58936"/>
                </a:cubicBezTo>
                <a:lnTo>
                  <a:pt x="192881" y="26789"/>
                </a:lnTo>
                <a:cubicBezTo>
                  <a:pt x="192881" y="17915"/>
                  <a:pt x="185682" y="10716"/>
                  <a:pt x="176808" y="10716"/>
                </a:cubicBezTo>
                <a:lnTo>
                  <a:pt x="149115" y="10716"/>
                </a:lnTo>
                <a:cubicBezTo>
                  <a:pt x="146268" y="10716"/>
                  <a:pt x="143556" y="9577"/>
                  <a:pt x="141547" y="7568"/>
                </a:cubicBezTo>
                <a:lnTo>
                  <a:pt x="138667" y="4688"/>
                </a:lnTo>
                <a:cubicBezTo>
                  <a:pt x="135653" y="1674"/>
                  <a:pt x="131568" y="-33"/>
                  <a:pt x="127315" y="-33"/>
                </a:cubicBezTo>
                <a:lnTo>
                  <a:pt x="112514" y="0"/>
                </a:lnTo>
                <a:cubicBezTo>
                  <a:pt x="103640" y="0"/>
                  <a:pt x="96441" y="7200"/>
                  <a:pt x="96441" y="16073"/>
                </a:cubicBezTo>
                <a:lnTo>
                  <a:pt x="96441" y="58936"/>
                </a:lnTo>
                <a:cubicBezTo>
                  <a:pt x="96441" y="67810"/>
                  <a:pt x="103640" y="75009"/>
                  <a:pt x="112514" y="75009"/>
                </a:cubicBezTo>
                <a:close/>
                <a:moveTo>
                  <a:pt x="112514" y="171450"/>
                </a:moveTo>
                <a:lnTo>
                  <a:pt x="176808" y="171450"/>
                </a:lnTo>
                <a:cubicBezTo>
                  <a:pt x="185682" y="171450"/>
                  <a:pt x="192881" y="164250"/>
                  <a:pt x="192881" y="155377"/>
                </a:cubicBezTo>
                <a:lnTo>
                  <a:pt x="192881" y="123230"/>
                </a:lnTo>
                <a:cubicBezTo>
                  <a:pt x="192881" y="114356"/>
                  <a:pt x="185682" y="107156"/>
                  <a:pt x="176808" y="107156"/>
                </a:cubicBezTo>
                <a:lnTo>
                  <a:pt x="149115" y="107156"/>
                </a:lnTo>
                <a:cubicBezTo>
                  <a:pt x="146268" y="107156"/>
                  <a:pt x="143556" y="106018"/>
                  <a:pt x="141547" y="104009"/>
                </a:cubicBezTo>
                <a:lnTo>
                  <a:pt x="138667" y="101129"/>
                </a:lnTo>
                <a:cubicBezTo>
                  <a:pt x="135653" y="98115"/>
                  <a:pt x="131568" y="96407"/>
                  <a:pt x="127315" y="96407"/>
                </a:cubicBezTo>
                <a:lnTo>
                  <a:pt x="112514" y="96441"/>
                </a:lnTo>
                <a:cubicBezTo>
                  <a:pt x="103640" y="96441"/>
                  <a:pt x="96441" y="103640"/>
                  <a:pt x="96441" y="112514"/>
                </a:cubicBezTo>
                <a:lnTo>
                  <a:pt x="96441" y="155377"/>
                </a:lnTo>
                <a:cubicBezTo>
                  <a:pt x="96441" y="164250"/>
                  <a:pt x="103640" y="171450"/>
                  <a:pt x="112514" y="17145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720725" y="1568448"/>
            <a:ext cx="59531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项目目录结构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4825" y="1914523"/>
            <a:ext cx="6083300" cy="4092575"/>
          </a:xfrm>
          <a:custGeom>
            <a:avLst/>
            <a:gdLst/>
            <a:ahLst/>
            <a:cxnLst/>
            <a:rect l="l" t="t" r="r" b="b"/>
            <a:pathLst>
              <a:path w="6083300" h="4092575">
                <a:moveTo>
                  <a:pt x="76204" y="0"/>
                </a:moveTo>
                <a:lnTo>
                  <a:pt x="6007096" y="0"/>
                </a:lnTo>
                <a:cubicBezTo>
                  <a:pt x="6049182" y="0"/>
                  <a:pt x="6083300" y="34118"/>
                  <a:pt x="6083300" y="76204"/>
                </a:cubicBezTo>
                <a:lnTo>
                  <a:pt x="6083300" y="4016371"/>
                </a:lnTo>
                <a:cubicBezTo>
                  <a:pt x="6083300" y="4058457"/>
                  <a:pt x="6049182" y="4092575"/>
                  <a:pt x="6007096" y="4092575"/>
                </a:cubicBezTo>
                <a:lnTo>
                  <a:pt x="76204" y="4092575"/>
                </a:lnTo>
                <a:cubicBezTo>
                  <a:pt x="34118" y="4092575"/>
                  <a:pt x="0" y="4058457"/>
                  <a:pt x="0" y="401637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905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584200" y="1993902"/>
            <a:ext cx="59817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src/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36600" y="2151064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app/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Next.js App Router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89000" y="2308227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api/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后端API端点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41400" y="2465389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forecast/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AI分析 (SSE)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041400" y="2622552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市场数据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41400" y="2779714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smart-money/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聪明钱数据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41400" y="2936877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stats/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统计指标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89000" y="3094039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calendar/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结算日历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89000" y="3251202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insights/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AI洞察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89000" y="3408364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市场浏览器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89000" y="3565527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smart-money/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聪明钱追踪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89000" y="3722689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page.tsx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主页仪表盘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36600" y="3879852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lib/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核心业务逻辑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89000" y="4037014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agents/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AI多智能体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41400" y="4194177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orchestrator.ts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041400" y="4351339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planner.ts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41400" y="4508502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researcher.ts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41400" y="4665664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critic.ts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41400" y="4822827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analyst.ts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41400" y="4979989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reporter.ts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89000" y="5137152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ai/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LLM模型封装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89000" y="5294314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tools/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通用工具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89000" y="5451477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utils.ts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辅助函数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36600" y="5608639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markets/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数据适配层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89000" y="5765802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gamma.ts</a:t>
            </a: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Gamma API客户端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830715" y="1450975"/>
            <a:ext cx="4978400" cy="4359275"/>
          </a:xfrm>
          <a:custGeom>
            <a:avLst/>
            <a:gdLst/>
            <a:ahLst/>
            <a:cxnLst/>
            <a:rect l="l" t="t" r="r" b="b"/>
            <a:pathLst>
              <a:path w="4978400" h="4359275">
                <a:moveTo>
                  <a:pt x="114300" y="0"/>
                </a:moveTo>
                <a:lnTo>
                  <a:pt x="4864100" y="0"/>
                </a:lnTo>
                <a:cubicBezTo>
                  <a:pt x="4927226" y="0"/>
                  <a:pt x="4978400" y="51174"/>
                  <a:pt x="4978400" y="114300"/>
                </a:cubicBezTo>
                <a:lnTo>
                  <a:pt x="4978400" y="4244975"/>
                </a:lnTo>
                <a:cubicBezTo>
                  <a:pt x="4978400" y="4308101"/>
                  <a:pt x="4927226" y="4359275"/>
                  <a:pt x="4864100" y="4359275"/>
                </a:cubicBezTo>
                <a:lnTo>
                  <a:pt x="114300" y="4359275"/>
                </a:lnTo>
                <a:cubicBezTo>
                  <a:pt x="51174" y="4359275"/>
                  <a:pt x="0" y="4308101"/>
                  <a:pt x="0" y="42449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36" name="Shape 34"/>
          <p:cNvSpPr/>
          <p:nvPr/>
        </p:nvSpPr>
        <p:spPr>
          <a:xfrm>
            <a:off x="6972002" y="161607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2863" y="107156"/>
                </a:moveTo>
                <a:lnTo>
                  <a:pt x="8204" y="107156"/>
                </a:lnTo>
                <a:cubicBezTo>
                  <a:pt x="-134" y="107156"/>
                  <a:pt x="-5257" y="98081"/>
                  <a:pt x="-971" y="90915"/>
                </a:cubicBezTo>
                <a:lnTo>
                  <a:pt x="16743" y="61380"/>
                </a:lnTo>
                <a:cubicBezTo>
                  <a:pt x="19656" y="56525"/>
                  <a:pt x="24880" y="53578"/>
                  <a:pt x="30540" y="53578"/>
                </a:cubicBezTo>
                <a:lnTo>
                  <a:pt x="62352" y="53578"/>
                </a:lnTo>
                <a:cubicBezTo>
                  <a:pt x="87835" y="10414"/>
                  <a:pt x="125842" y="8238"/>
                  <a:pt x="151258" y="11955"/>
                </a:cubicBezTo>
                <a:cubicBezTo>
                  <a:pt x="155544" y="12591"/>
                  <a:pt x="158893" y="15939"/>
                  <a:pt x="159495" y="20192"/>
                </a:cubicBezTo>
                <a:cubicBezTo>
                  <a:pt x="163212" y="45608"/>
                  <a:pt x="161036" y="83615"/>
                  <a:pt x="117872" y="109098"/>
                </a:cubicBezTo>
                <a:lnTo>
                  <a:pt x="117872" y="140910"/>
                </a:lnTo>
                <a:cubicBezTo>
                  <a:pt x="117872" y="146570"/>
                  <a:pt x="114925" y="151794"/>
                  <a:pt x="110070" y="154707"/>
                </a:cubicBezTo>
                <a:lnTo>
                  <a:pt x="80535" y="172421"/>
                </a:lnTo>
                <a:cubicBezTo>
                  <a:pt x="73402" y="176707"/>
                  <a:pt x="64294" y="171550"/>
                  <a:pt x="64294" y="163246"/>
                </a:cubicBezTo>
                <a:lnTo>
                  <a:pt x="64294" y="128588"/>
                </a:lnTo>
                <a:cubicBezTo>
                  <a:pt x="64294" y="116767"/>
                  <a:pt x="54683" y="107156"/>
                  <a:pt x="42863" y="107156"/>
                </a:cubicBezTo>
                <a:lnTo>
                  <a:pt x="42829" y="107156"/>
                </a:lnTo>
                <a:close/>
                <a:moveTo>
                  <a:pt x="133945" y="53578"/>
                </a:moveTo>
                <a:cubicBezTo>
                  <a:pt x="133945" y="44707"/>
                  <a:pt x="126743" y="37505"/>
                  <a:pt x="117872" y="37505"/>
                </a:cubicBezTo>
                <a:cubicBezTo>
                  <a:pt x="109001" y="37505"/>
                  <a:pt x="101798" y="44707"/>
                  <a:pt x="101798" y="53578"/>
                </a:cubicBezTo>
                <a:cubicBezTo>
                  <a:pt x="101798" y="62449"/>
                  <a:pt x="109001" y="69652"/>
                  <a:pt x="117872" y="69652"/>
                </a:cubicBezTo>
                <a:cubicBezTo>
                  <a:pt x="126743" y="69652"/>
                  <a:pt x="133945" y="62449"/>
                  <a:pt x="133945" y="53578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7" name="Text 35"/>
          <p:cNvSpPr/>
          <p:nvPr/>
        </p:nvSpPr>
        <p:spPr>
          <a:xfrm>
            <a:off x="7167265" y="1568448"/>
            <a:ext cx="4610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性能优化策略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967240" y="2007789"/>
            <a:ext cx="4724400" cy="533400"/>
          </a:xfrm>
          <a:custGeom>
            <a:avLst/>
            <a:gdLst/>
            <a:ahLst/>
            <a:cxnLst/>
            <a:rect l="l" t="t" r="r" b="b"/>
            <a:pathLst>
              <a:path w="4724400" h="533400">
                <a:moveTo>
                  <a:pt x="38100" y="0"/>
                </a:moveTo>
                <a:lnTo>
                  <a:pt x="4648198" y="0"/>
                </a:lnTo>
                <a:cubicBezTo>
                  <a:pt x="4690283" y="0"/>
                  <a:pt x="4724400" y="34117"/>
                  <a:pt x="4724400" y="76202"/>
                </a:cubicBezTo>
                <a:lnTo>
                  <a:pt x="4724400" y="457198"/>
                </a:lnTo>
                <a:cubicBezTo>
                  <a:pt x="4724400" y="499283"/>
                  <a:pt x="4690283" y="533400"/>
                  <a:pt x="464819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39" name="Shape 37"/>
          <p:cNvSpPr/>
          <p:nvPr/>
        </p:nvSpPr>
        <p:spPr>
          <a:xfrm>
            <a:off x="6967240" y="2007789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0" name="Text 38"/>
          <p:cNvSpPr/>
          <p:nvPr/>
        </p:nvSpPr>
        <p:spPr>
          <a:xfrm>
            <a:off x="7062490" y="2083989"/>
            <a:ext cx="866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增量静态再生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051679" y="2103039"/>
            <a:ext cx="619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Next.js ISR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062490" y="2312589"/>
            <a:ext cx="46101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每小时自动更新缓存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967240" y="2772370"/>
            <a:ext cx="4724400" cy="533400"/>
          </a:xfrm>
          <a:custGeom>
            <a:avLst/>
            <a:gdLst/>
            <a:ahLst/>
            <a:cxnLst/>
            <a:rect l="l" t="t" r="r" b="b"/>
            <a:pathLst>
              <a:path w="4724400" h="533400">
                <a:moveTo>
                  <a:pt x="38100" y="0"/>
                </a:moveTo>
                <a:lnTo>
                  <a:pt x="4648198" y="0"/>
                </a:lnTo>
                <a:cubicBezTo>
                  <a:pt x="4690283" y="0"/>
                  <a:pt x="4724400" y="34117"/>
                  <a:pt x="4724400" y="76202"/>
                </a:cubicBezTo>
                <a:lnTo>
                  <a:pt x="4724400" y="457198"/>
                </a:lnTo>
                <a:cubicBezTo>
                  <a:pt x="4724400" y="499283"/>
                  <a:pt x="4690283" y="533400"/>
                  <a:pt x="464819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4" name="Shape 42"/>
          <p:cNvSpPr/>
          <p:nvPr/>
        </p:nvSpPr>
        <p:spPr>
          <a:xfrm>
            <a:off x="6967240" y="277237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5" name="Text 43"/>
          <p:cNvSpPr/>
          <p:nvPr/>
        </p:nvSpPr>
        <p:spPr>
          <a:xfrm>
            <a:off x="7062490" y="2848570"/>
            <a:ext cx="600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边缘计算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995025" y="2867620"/>
            <a:ext cx="6762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Vercel Edge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062490" y="3077170"/>
            <a:ext cx="46101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全球低延迟响应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967240" y="3536849"/>
            <a:ext cx="4724400" cy="533400"/>
          </a:xfrm>
          <a:custGeom>
            <a:avLst/>
            <a:gdLst/>
            <a:ahLst/>
            <a:cxnLst/>
            <a:rect l="l" t="t" r="r" b="b"/>
            <a:pathLst>
              <a:path w="4724400" h="533400">
                <a:moveTo>
                  <a:pt x="38100" y="0"/>
                </a:moveTo>
                <a:lnTo>
                  <a:pt x="4648198" y="0"/>
                </a:lnTo>
                <a:cubicBezTo>
                  <a:pt x="4690283" y="0"/>
                  <a:pt x="4724400" y="34117"/>
                  <a:pt x="4724400" y="76202"/>
                </a:cubicBezTo>
                <a:lnTo>
                  <a:pt x="4724400" y="457198"/>
                </a:lnTo>
                <a:cubicBezTo>
                  <a:pt x="4724400" y="499283"/>
                  <a:pt x="4690283" y="533400"/>
                  <a:pt x="464819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9" name="Shape 47"/>
          <p:cNvSpPr/>
          <p:nvPr/>
        </p:nvSpPr>
        <p:spPr>
          <a:xfrm>
            <a:off x="6967240" y="3536849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0" name="Text 48"/>
          <p:cNvSpPr/>
          <p:nvPr/>
        </p:nvSpPr>
        <p:spPr>
          <a:xfrm>
            <a:off x="7062490" y="3613049"/>
            <a:ext cx="600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数据缓存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965954" y="3632099"/>
            <a:ext cx="7048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Turso + 本地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062490" y="3841649"/>
            <a:ext cx="46101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减少API调用次数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967240" y="4301430"/>
            <a:ext cx="4724400" cy="533400"/>
          </a:xfrm>
          <a:custGeom>
            <a:avLst/>
            <a:gdLst/>
            <a:ahLst/>
            <a:cxnLst/>
            <a:rect l="l" t="t" r="r" b="b"/>
            <a:pathLst>
              <a:path w="4724400" h="533400">
                <a:moveTo>
                  <a:pt x="38100" y="0"/>
                </a:moveTo>
                <a:lnTo>
                  <a:pt x="4648198" y="0"/>
                </a:lnTo>
                <a:cubicBezTo>
                  <a:pt x="4690283" y="0"/>
                  <a:pt x="4724400" y="34117"/>
                  <a:pt x="4724400" y="76202"/>
                </a:cubicBezTo>
                <a:lnTo>
                  <a:pt x="4724400" y="457198"/>
                </a:lnTo>
                <a:cubicBezTo>
                  <a:pt x="4724400" y="499283"/>
                  <a:pt x="4690283" y="533400"/>
                  <a:pt x="464819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54" name="Shape 52"/>
          <p:cNvSpPr/>
          <p:nvPr/>
        </p:nvSpPr>
        <p:spPr>
          <a:xfrm>
            <a:off x="6967240" y="430143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5" name="Text 53"/>
          <p:cNvSpPr/>
          <p:nvPr/>
        </p:nvSpPr>
        <p:spPr>
          <a:xfrm>
            <a:off x="7062490" y="4377630"/>
            <a:ext cx="847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SSE流式响应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0938372" y="4396680"/>
            <a:ext cx="7334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EventSource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7062490" y="4606230"/>
            <a:ext cx="46101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实时AI分析进度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967240" y="5065909"/>
            <a:ext cx="4724400" cy="533400"/>
          </a:xfrm>
          <a:custGeom>
            <a:avLst/>
            <a:gdLst/>
            <a:ahLst/>
            <a:cxnLst/>
            <a:rect l="l" t="t" r="r" b="b"/>
            <a:pathLst>
              <a:path w="4724400" h="533400">
                <a:moveTo>
                  <a:pt x="38100" y="0"/>
                </a:moveTo>
                <a:lnTo>
                  <a:pt x="4648198" y="0"/>
                </a:lnTo>
                <a:cubicBezTo>
                  <a:pt x="4690283" y="0"/>
                  <a:pt x="4724400" y="34117"/>
                  <a:pt x="4724400" y="76202"/>
                </a:cubicBezTo>
                <a:lnTo>
                  <a:pt x="4724400" y="457198"/>
                </a:lnTo>
                <a:cubicBezTo>
                  <a:pt x="4724400" y="499283"/>
                  <a:pt x="4690283" y="533400"/>
                  <a:pt x="464819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59" name="Shape 57"/>
          <p:cNvSpPr/>
          <p:nvPr/>
        </p:nvSpPr>
        <p:spPr>
          <a:xfrm>
            <a:off x="6967240" y="5065909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60" name="Text 58"/>
          <p:cNvSpPr/>
          <p:nvPr/>
        </p:nvSpPr>
        <p:spPr>
          <a:xfrm>
            <a:off x="7062490" y="5142109"/>
            <a:ext cx="600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虚拟滚动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10716121" y="5161159"/>
            <a:ext cx="9525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React Virtualized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7062490" y="5370709"/>
            <a:ext cx="46101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高性能大数据表格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384175" y="5895973"/>
            <a:ext cx="2187575" cy="577850"/>
          </a:xfrm>
          <a:custGeom>
            <a:avLst/>
            <a:gdLst/>
            <a:ahLst/>
            <a:cxnLst/>
            <a:rect l="l" t="t" r="r" b="b"/>
            <a:pathLst>
              <a:path w="2187575" h="577850">
                <a:moveTo>
                  <a:pt x="76201" y="0"/>
                </a:moveTo>
                <a:lnTo>
                  <a:pt x="2111374" y="0"/>
                </a:lnTo>
                <a:cubicBezTo>
                  <a:pt x="2153459" y="0"/>
                  <a:pt x="2187575" y="34116"/>
                  <a:pt x="2187575" y="76201"/>
                </a:cubicBezTo>
                <a:lnTo>
                  <a:pt x="2187575" y="501649"/>
                </a:lnTo>
                <a:cubicBezTo>
                  <a:pt x="2187575" y="543734"/>
                  <a:pt x="2153459" y="577850"/>
                  <a:pt x="2111374" y="577850"/>
                </a:cubicBezTo>
                <a:lnTo>
                  <a:pt x="76201" y="577850"/>
                </a:lnTo>
                <a:cubicBezTo>
                  <a:pt x="34116" y="577850"/>
                  <a:pt x="0" y="543734"/>
                  <a:pt x="0" y="501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4" name="Text 62"/>
          <p:cNvSpPr/>
          <p:nvPr/>
        </p:nvSpPr>
        <p:spPr>
          <a:xfrm>
            <a:off x="420688" y="5975352"/>
            <a:ext cx="211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ISR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434975" y="6242052"/>
            <a:ext cx="20859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增量再生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2692995" y="5895973"/>
            <a:ext cx="2187575" cy="577850"/>
          </a:xfrm>
          <a:custGeom>
            <a:avLst/>
            <a:gdLst/>
            <a:ahLst/>
            <a:cxnLst/>
            <a:rect l="l" t="t" r="r" b="b"/>
            <a:pathLst>
              <a:path w="2187575" h="577850">
                <a:moveTo>
                  <a:pt x="76201" y="0"/>
                </a:moveTo>
                <a:lnTo>
                  <a:pt x="2111374" y="0"/>
                </a:lnTo>
                <a:cubicBezTo>
                  <a:pt x="2153459" y="0"/>
                  <a:pt x="2187575" y="34116"/>
                  <a:pt x="2187575" y="76201"/>
                </a:cubicBezTo>
                <a:lnTo>
                  <a:pt x="2187575" y="501649"/>
                </a:lnTo>
                <a:cubicBezTo>
                  <a:pt x="2187575" y="543734"/>
                  <a:pt x="2153459" y="577850"/>
                  <a:pt x="2111374" y="577850"/>
                </a:cubicBezTo>
                <a:lnTo>
                  <a:pt x="76201" y="577850"/>
                </a:lnTo>
                <a:cubicBezTo>
                  <a:pt x="34116" y="577850"/>
                  <a:pt x="0" y="543734"/>
                  <a:pt x="0" y="501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7" name="Text 65"/>
          <p:cNvSpPr/>
          <p:nvPr/>
        </p:nvSpPr>
        <p:spPr>
          <a:xfrm>
            <a:off x="2729508" y="5975352"/>
            <a:ext cx="211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Edge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2743795" y="6242052"/>
            <a:ext cx="20859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边缘计算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5001816" y="5895973"/>
            <a:ext cx="2187575" cy="577850"/>
          </a:xfrm>
          <a:custGeom>
            <a:avLst/>
            <a:gdLst/>
            <a:ahLst/>
            <a:cxnLst/>
            <a:rect l="l" t="t" r="r" b="b"/>
            <a:pathLst>
              <a:path w="2187575" h="577850">
                <a:moveTo>
                  <a:pt x="76201" y="0"/>
                </a:moveTo>
                <a:lnTo>
                  <a:pt x="2111374" y="0"/>
                </a:lnTo>
                <a:cubicBezTo>
                  <a:pt x="2153459" y="0"/>
                  <a:pt x="2187575" y="34116"/>
                  <a:pt x="2187575" y="76201"/>
                </a:cubicBezTo>
                <a:lnTo>
                  <a:pt x="2187575" y="501649"/>
                </a:lnTo>
                <a:cubicBezTo>
                  <a:pt x="2187575" y="543734"/>
                  <a:pt x="2153459" y="577850"/>
                  <a:pt x="2111374" y="577850"/>
                </a:cubicBezTo>
                <a:lnTo>
                  <a:pt x="76201" y="577850"/>
                </a:lnTo>
                <a:cubicBezTo>
                  <a:pt x="34116" y="577850"/>
                  <a:pt x="0" y="543734"/>
                  <a:pt x="0" y="501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0" name="Text 68"/>
          <p:cNvSpPr/>
          <p:nvPr/>
        </p:nvSpPr>
        <p:spPr>
          <a:xfrm>
            <a:off x="5038329" y="5975352"/>
            <a:ext cx="211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Turso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5052616" y="6242052"/>
            <a:ext cx="20859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数据缓存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7310735" y="5895973"/>
            <a:ext cx="2187575" cy="577850"/>
          </a:xfrm>
          <a:custGeom>
            <a:avLst/>
            <a:gdLst/>
            <a:ahLst/>
            <a:cxnLst/>
            <a:rect l="l" t="t" r="r" b="b"/>
            <a:pathLst>
              <a:path w="2187575" h="577850">
                <a:moveTo>
                  <a:pt x="76201" y="0"/>
                </a:moveTo>
                <a:lnTo>
                  <a:pt x="2111374" y="0"/>
                </a:lnTo>
                <a:cubicBezTo>
                  <a:pt x="2153459" y="0"/>
                  <a:pt x="2187575" y="34116"/>
                  <a:pt x="2187575" y="76201"/>
                </a:cubicBezTo>
                <a:lnTo>
                  <a:pt x="2187575" y="501649"/>
                </a:lnTo>
                <a:cubicBezTo>
                  <a:pt x="2187575" y="543734"/>
                  <a:pt x="2153459" y="577850"/>
                  <a:pt x="2111374" y="577850"/>
                </a:cubicBezTo>
                <a:lnTo>
                  <a:pt x="76201" y="577850"/>
                </a:lnTo>
                <a:cubicBezTo>
                  <a:pt x="34116" y="577850"/>
                  <a:pt x="0" y="543734"/>
                  <a:pt x="0" y="501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3" name="Text 71"/>
          <p:cNvSpPr/>
          <p:nvPr/>
        </p:nvSpPr>
        <p:spPr>
          <a:xfrm>
            <a:off x="7347248" y="5975352"/>
            <a:ext cx="211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SSE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7361536" y="6242052"/>
            <a:ext cx="20859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流式推送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9619555" y="5895973"/>
            <a:ext cx="2187575" cy="577850"/>
          </a:xfrm>
          <a:custGeom>
            <a:avLst/>
            <a:gdLst/>
            <a:ahLst/>
            <a:cxnLst/>
            <a:rect l="l" t="t" r="r" b="b"/>
            <a:pathLst>
              <a:path w="2187575" h="577850">
                <a:moveTo>
                  <a:pt x="76201" y="0"/>
                </a:moveTo>
                <a:lnTo>
                  <a:pt x="2111374" y="0"/>
                </a:lnTo>
                <a:cubicBezTo>
                  <a:pt x="2153459" y="0"/>
                  <a:pt x="2187575" y="34116"/>
                  <a:pt x="2187575" y="76201"/>
                </a:cubicBezTo>
                <a:lnTo>
                  <a:pt x="2187575" y="501649"/>
                </a:lnTo>
                <a:cubicBezTo>
                  <a:pt x="2187575" y="543734"/>
                  <a:pt x="2153459" y="577850"/>
                  <a:pt x="2111374" y="577850"/>
                </a:cubicBezTo>
                <a:lnTo>
                  <a:pt x="76201" y="577850"/>
                </a:lnTo>
                <a:cubicBezTo>
                  <a:pt x="34116" y="577850"/>
                  <a:pt x="0" y="543734"/>
                  <a:pt x="0" y="501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81000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6" name="Text 74"/>
          <p:cNvSpPr/>
          <p:nvPr/>
        </p:nvSpPr>
        <p:spPr>
          <a:xfrm>
            <a:off x="9656068" y="5975352"/>
            <a:ext cx="211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Virtual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9670356" y="6242052"/>
            <a:ext cx="20859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虚拟滚动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94512" y="172898"/>
            <a:ext cx="32469" cy="324687"/>
          </a:xfrm>
          <a:custGeom>
            <a:avLst/>
            <a:gdLst/>
            <a:ahLst/>
            <a:cxnLst/>
            <a:rect l="l" t="t" r="r" b="b"/>
            <a:pathLst>
              <a:path w="32469" h="324687">
                <a:moveTo>
                  <a:pt x="0" y="0"/>
                </a:moveTo>
                <a:lnTo>
                  <a:pt x="32469" y="0"/>
                </a:lnTo>
                <a:lnTo>
                  <a:pt x="32469" y="324687"/>
                </a:lnTo>
                <a:lnTo>
                  <a:pt x="0" y="324687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324387" y="59257"/>
            <a:ext cx="2694903" cy="19481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5" b="1" kern="0" spc="5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BUSINESS VALUE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4387" y="286538"/>
            <a:ext cx="2776075" cy="32468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用户场景与商业价值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1793" y="676163"/>
            <a:ext cx="11388399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为四类核心用户创造价值 — 量化团队、DAO组织、活跃交易者、研究机构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97485" y="970915"/>
            <a:ext cx="5735955" cy="3018790"/>
          </a:xfrm>
          <a:custGeom>
            <a:avLst/>
            <a:gdLst/>
            <a:ahLst/>
            <a:cxnLst/>
            <a:rect l="l" t="t" r="r" b="b"/>
            <a:pathLst>
              <a:path w="5736138" h="3276634">
                <a:moveTo>
                  <a:pt x="97414" y="0"/>
                </a:moveTo>
                <a:lnTo>
                  <a:pt x="5638724" y="0"/>
                </a:lnTo>
                <a:cubicBezTo>
                  <a:pt x="5692525" y="0"/>
                  <a:pt x="5736138" y="43614"/>
                  <a:pt x="5736138" y="97414"/>
                </a:cubicBezTo>
                <a:lnTo>
                  <a:pt x="5736138" y="3179220"/>
                </a:lnTo>
                <a:cubicBezTo>
                  <a:pt x="5736138" y="3233020"/>
                  <a:pt x="5692525" y="3276634"/>
                  <a:pt x="5638724" y="3276634"/>
                </a:cubicBezTo>
                <a:lnTo>
                  <a:pt x="97414" y="3276634"/>
                </a:lnTo>
                <a:cubicBezTo>
                  <a:pt x="43614" y="3276634"/>
                  <a:pt x="0" y="3233020"/>
                  <a:pt x="0" y="3179220"/>
                </a:cubicBezTo>
                <a:lnTo>
                  <a:pt x="0" y="97414"/>
                </a:lnTo>
                <a:cubicBezTo>
                  <a:pt x="0" y="43650"/>
                  <a:pt x="43650" y="0"/>
                  <a:pt x="97414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297330" y="1103670"/>
            <a:ext cx="324687" cy="324687"/>
          </a:xfrm>
          <a:custGeom>
            <a:avLst/>
            <a:gdLst/>
            <a:ahLst/>
            <a:cxnLst/>
            <a:rect l="l" t="t" r="r" b="b"/>
            <a:pathLst>
              <a:path w="324687" h="324687">
                <a:moveTo>
                  <a:pt x="64937" y="0"/>
                </a:moveTo>
                <a:lnTo>
                  <a:pt x="259750" y="0"/>
                </a:lnTo>
                <a:cubicBezTo>
                  <a:pt x="295614" y="0"/>
                  <a:pt x="324687" y="29073"/>
                  <a:pt x="324687" y="64937"/>
                </a:cubicBezTo>
                <a:lnTo>
                  <a:pt x="324687" y="259750"/>
                </a:lnTo>
                <a:cubicBezTo>
                  <a:pt x="324687" y="295614"/>
                  <a:pt x="295614" y="324687"/>
                  <a:pt x="259750" y="324687"/>
                </a:cubicBezTo>
                <a:lnTo>
                  <a:pt x="64937" y="324687"/>
                </a:lnTo>
                <a:cubicBezTo>
                  <a:pt x="29073" y="324687"/>
                  <a:pt x="0" y="295614"/>
                  <a:pt x="0" y="259750"/>
                </a:cubicBezTo>
                <a:lnTo>
                  <a:pt x="0" y="64937"/>
                </a:lnTo>
                <a:cubicBezTo>
                  <a:pt x="0" y="29097"/>
                  <a:pt x="29097" y="0"/>
                  <a:pt x="64937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8" name="Shape 6"/>
          <p:cNvSpPr/>
          <p:nvPr/>
        </p:nvSpPr>
        <p:spPr>
          <a:xfrm>
            <a:off x="378501" y="1184842"/>
            <a:ext cx="162344" cy="162344"/>
          </a:xfrm>
          <a:custGeom>
            <a:avLst/>
            <a:gdLst/>
            <a:ahLst/>
            <a:cxnLst/>
            <a:rect l="l" t="t" r="r" b="b"/>
            <a:pathLst>
              <a:path w="162344" h="162344">
                <a:moveTo>
                  <a:pt x="20293" y="20293"/>
                </a:moveTo>
                <a:cubicBezTo>
                  <a:pt x="20293" y="14681"/>
                  <a:pt x="15759" y="10146"/>
                  <a:pt x="10146" y="10146"/>
                </a:cubicBezTo>
                <a:cubicBezTo>
                  <a:pt x="4534" y="10146"/>
                  <a:pt x="0" y="14681"/>
                  <a:pt x="0" y="20293"/>
                </a:cubicBezTo>
                <a:lnTo>
                  <a:pt x="0" y="126831"/>
                </a:lnTo>
                <a:cubicBezTo>
                  <a:pt x="0" y="140846"/>
                  <a:pt x="11351" y="152197"/>
                  <a:pt x="25366" y="152197"/>
                </a:cubicBezTo>
                <a:lnTo>
                  <a:pt x="152197" y="152197"/>
                </a:lnTo>
                <a:cubicBezTo>
                  <a:pt x="157809" y="152197"/>
                  <a:pt x="162344" y="147663"/>
                  <a:pt x="162344" y="142051"/>
                </a:cubicBezTo>
                <a:cubicBezTo>
                  <a:pt x="162344" y="136438"/>
                  <a:pt x="157809" y="131904"/>
                  <a:pt x="152197" y="131904"/>
                </a:cubicBezTo>
                <a:lnTo>
                  <a:pt x="25366" y="131904"/>
                </a:lnTo>
                <a:cubicBezTo>
                  <a:pt x="22576" y="131904"/>
                  <a:pt x="20293" y="129621"/>
                  <a:pt x="20293" y="126831"/>
                </a:cubicBezTo>
                <a:lnTo>
                  <a:pt x="20293" y="20293"/>
                </a:lnTo>
                <a:close/>
                <a:moveTo>
                  <a:pt x="149217" y="47752"/>
                </a:moveTo>
                <a:cubicBezTo>
                  <a:pt x="153180" y="43788"/>
                  <a:pt x="153180" y="37352"/>
                  <a:pt x="149217" y="33388"/>
                </a:cubicBezTo>
                <a:cubicBezTo>
                  <a:pt x="145253" y="29425"/>
                  <a:pt x="138816" y="29425"/>
                  <a:pt x="134853" y="33388"/>
                </a:cubicBezTo>
                <a:lnTo>
                  <a:pt x="101465" y="66808"/>
                </a:lnTo>
                <a:lnTo>
                  <a:pt x="83264" y="48640"/>
                </a:lnTo>
                <a:cubicBezTo>
                  <a:pt x="79301" y="44676"/>
                  <a:pt x="72864" y="44676"/>
                  <a:pt x="68901" y="48640"/>
                </a:cubicBezTo>
                <a:lnTo>
                  <a:pt x="38461" y="79079"/>
                </a:lnTo>
                <a:cubicBezTo>
                  <a:pt x="34498" y="83043"/>
                  <a:pt x="34498" y="89479"/>
                  <a:pt x="38461" y="93443"/>
                </a:cubicBezTo>
                <a:cubicBezTo>
                  <a:pt x="42425" y="97406"/>
                  <a:pt x="48862" y="97406"/>
                  <a:pt x="52825" y="93443"/>
                </a:cubicBezTo>
                <a:lnTo>
                  <a:pt x="76099" y="70169"/>
                </a:lnTo>
                <a:lnTo>
                  <a:pt x="94299" y="88369"/>
                </a:lnTo>
                <a:cubicBezTo>
                  <a:pt x="98262" y="92333"/>
                  <a:pt x="104699" y="92333"/>
                  <a:pt x="108662" y="88369"/>
                </a:cubicBezTo>
                <a:lnTo>
                  <a:pt x="149248" y="47784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9" name="Text 7"/>
          <p:cNvSpPr/>
          <p:nvPr/>
        </p:nvSpPr>
        <p:spPr>
          <a:xfrm>
            <a:off x="719423" y="1071201"/>
            <a:ext cx="159908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量化团队 &amp; 对冲基金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19423" y="1298482"/>
            <a:ext cx="1582850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Quant Teams &amp; Hedge Funds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297330" y="1674238"/>
            <a:ext cx="559273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痛点：缺乏高质量的预测市场数据接口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00035" y="1871756"/>
            <a:ext cx="5525092" cy="849598"/>
          </a:xfrm>
          <a:custGeom>
            <a:avLst/>
            <a:gdLst/>
            <a:ahLst/>
            <a:cxnLst/>
            <a:rect l="l" t="t" r="r" b="b"/>
            <a:pathLst>
              <a:path w="5525092" h="849598">
                <a:moveTo>
                  <a:pt x="64935" y="0"/>
                </a:moveTo>
                <a:lnTo>
                  <a:pt x="5460157" y="0"/>
                </a:lnTo>
                <a:cubicBezTo>
                  <a:pt x="5496020" y="0"/>
                  <a:pt x="5525092" y="29072"/>
                  <a:pt x="5525092" y="64935"/>
                </a:cubicBezTo>
                <a:lnTo>
                  <a:pt x="5525092" y="784663"/>
                </a:lnTo>
                <a:cubicBezTo>
                  <a:pt x="5525092" y="820526"/>
                  <a:pt x="5496020" y="849598"/>
                  <a:pt x="5460157" y="849598"/>
                </a:cubicBezTo>
                <a:lnTo>
                  <a:pt x="64935" y="849598"/>
                </a:lnTo>
                <a:cubicBezTo>
                  <a:pt x="29096" y="849598"/>
                  <a:pt x="0" y="820502"/>
                  <a:pt x="0" y="784663"/>
                </a:cubicBezTo>
                <a:lnTo>
                  <a:pt x="0" y="64935"/>
                </a:lnTo>
                <a:cubicBezTo>
                  <a:pt x="0" y="29096"/>
                  <a:pt x="29096" y="0"/>
                  <a:pt x="6493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67679" y="1939398"/>
            <a:ext cx="5446626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5942" y="2166679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5" name="Text 13"/>
          <p:cNvSpPr/>
          <p:nvPr/>
        </p:nvSpPr>
        <p:spPr>
          <a:xfrm>
            <a:off x="554374" y="2134210"/>
            <a:ext cx="197247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RESTful API + WebSocket 实时数据流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5942" y="2345257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7" name="Text 15"/>
          <p:cNvSpPr/>
          <p:nvPr/>
        </p:nvSpPr>
        <p:spPr>
          <a:xfrm>
            <a:off x="554374" y="2312788"/>
            <a:ext cx="107958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历史数据回测工具包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5942" y="2523835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9" name="Text 17"/>
          <p:cNvSpPr/>
          <p:nvPr/>
        </p:nvSpPr>
        <p:spPr>
          <a:xfrm>
            <a:off x="554374" y="2491366"/>
            <a:ext cx="107958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自定义信号策略引擎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13564" y="3053568"/>
            <a:ext cx="5519680" cy="941593"/>
          </a:xfrm>
          <a:custGeom>
            <a:avLst/>
            <a:gdLst/>
            <a:ahLst/>
            <a:cxnLst/>
            <a:rect l="l" t="t" r="r" b="b"/>
            <a:pathLst>
              <a:path w="5519680" h="941593">
                <a:moveTo>
                  <a:pt x="0" y="0"/>
                </a:moveTo>
                <a:lnTo>
                  <a:pt x="5454739" y="0"/>
                </a:lnTo>
                <a:cubicBezTo>
                  <a:pt x="5490605" y="0"/>
                  <a:pt x="5519680" y="29075"/>
                  <a:pt x="5519680" y="64942"/>
                </a:cubicBezTo>
                <a:lnTo>
                  <a:pt x="5519680" y="876651"/>
                </a:lnTo>
                <a:cubicBezTo>
                  <a:pt x="5519680" y="912517"/>
                  <a:pt x="5490605" y="941593"/>
                  <a:pt x="5454739" y="941593"/>
                </a:cubicBezTo>
                <a:lnTo>
                  <a:pt x="0" y="94159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21" name="Shape 19"/>
          <p:cNvSpPr/>
          <p:nvPr/>
        </p:nvSpPr>
        <p:spPr>
          <a:xfrm>
            <a:off x="313564" y="3053568"/>
            <a:ext cx="32469" cy="941593"/>
          </a:xfrm>
          <a:custGeom>
            <a:avLst/>
            <a:gdLst/>
            <a:ahLst/>
            <a:cxnLst/>
            <a:rect l="l" t="t" r="r" b="b"/>
            <a:pathLst>
              <a:path w="32469" h="941593">
                <a:moveTo>
                  <a:pt x="0" y="0"/>
                </a:moveTo>
                <a:lnTo>
                  <a:pt x="32469" y="0"/>
                </a:lnTo>
                <a:lnTo>
                  <a:pt x="32469" y="941593"/>
                </a:lnTo>
                <a:lnTo>
                  <a:pt x="0" y="941593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2" name="Text 20"/>
          <p:cNvSpPr/>
          <p:nvPr/>
        </p:nvSpPr>
        <p:spPr>
          <a:xfrm>
            <a:off x="394736" y="3118505"/>
            <a:ext cx="5430391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94736" y="3313318"/>
            <a:ext cx="5373571" cy="616905"/>
          </a:xfrm>
          <a:custGeom>
            <a:avLst/>
            <a:gdLst/>
            <a:ahLst/>
            <a:cxnLst/>
            <a:rect l="l" t="t" r="r" b="b"/>
            <a:pathLst>
              <a:path w="5373571" h="616905">
                <a:moveTo>
                  <a:pt x="32468" y="0"/>
                </a:moveTo>
                <a:lnTo>
                  <a:pt x="5341104" y="0"/>
                </a:lnTo>
                <a:cubicBezTo>
                  <a:pt x="5359035" y="0"/>
                  <a:pt x="5373571" y="14536"/>
                  <a:pt x="5373571" y="32468"/>
                </a:cubicBezTo>
                <a:lnTo>
                  <a:pt x="5373571" y="584438"/>
                </a:lnTo>
                <a:cubicBezTo>
                  <a:pt x="5373571" y="602369"/>
                  <a:pt x="5359035" y="616905"/>
                  <a:pt x="5341104" y="616905"/>
                </a:cubicBezTo>
                <a:lnTo>
                  <a:pt x="32468" y="616905"/>
                </a:lnTo>
                <a:cubicBezTo>
                  <a:pt x="14536" y="616905"/>
                  <a:pt x="0" y="602369"/>
                  <a:pt x="0" y="584438"/>
                </a:cubicBezTo>
                <a:lnTo>
                  <a:pt x="0" y="32468"/>
                </a:lnTo>
                <a:cubicBezTo>
                  <a:pt x="0" y="14548"/>
                  <a:pt x="14548" y="0"/>
                  <a:pt x="32468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24" name="Text 22"/>
          <p:cNvSpPr/>
          <p:nvPr/>
        </p:nvSpPr>
        <p:spPr>
          <a:xfrm>
            <a:off x="459673" y="3378255"/>
            <a:ext cx="5292399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5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年化数据服务价值: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59673" y="3508130"/>
            <a:ext cx="5308634" cy="19481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5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$25,000 - $100,000/团队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59673" y="3735411"/>
            <a:ext cx="5292399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典型客户: 加密对冲基金、统计套利团队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002020" y="970915"/>
            <a:ext cx="5735955" cy="3018790"/>
          </a:xfrm>
          <a:custGeom>
            <a:avLst/>
            <a:gdLst/>
            <a:ahLst/>
            <a:cxnLst/>
            <a:rect l="l" t="t" r="r" b="b"/>
            <a:pathLst>
              <a:path w="5736138" h="3276634">
                <a:moveTo>
                  <a:pt x="97414" y="0"/>
                </a:moveTo>
                <a:lnTo>
                  <a:pt x="5638724" y="0"/>
                </a:lnTo>
                <a:cubicBezTo>
                  <a:pt x="5692525" y="0"/>
                  <a:pt x="5736138" y="43614"/>
                  <a:pt x="5736138" y="97414"/>
                </a:cubicBezTo>
                <a:lnTo>
                  <a:pt x="5736138" y="3179220"/>
                </a:lnTo>
                <a:cubicBezTo>
                  <a:pt x="5736138" y="3233020"/>
                  <a:pt x="5692525" y="3276634"/>
                  <a:pt x="5638724" y="3276634"/>
                </a:cubicBezTo>
                <a:lnTo>
                  <a:pt x="97414" y="3276634"/>
                </a:lnTo>
                <a:cubicBezTo>
                  <a:pt x="43614" y="3276634"/>
                  <a:pt x="0" y="3233020"/>
                  <a:pt x="0" y="3179220"/>
                </a:cubicBezTo>
                <a:lnTo>
                  <a:pt x="0" y="97414"/>
                </a:lnTo>
                <a:cubicBezTo>
                  <a:pt x="0" y="43650"/>
                  <a:pt x="43650" y="0"/>
                  <a:pt x="97414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6101957" y="1103670"/>
            <a:ext cx="324687" cy="324687"/>
          </a:xfrm>
          <a:custGeom>
            <a:avLst/>
            <a:gdLst/>
            <a:ahLst/>
            <a:cxnLst/>
            <a:rect l="l" t="t" r="r" b="b"/>
            <a:pathLst>
              <a:path w="324687" h="324687">
                <a:moveTo>
                  <a:pt x="64937" y="0"/>
                </a:moveTo>
                <a:lnTo>
                  <a:pt x="259750" y="0"/>
                </a:lnTo>
                <a:cubicBezTo>
                  <a:pt x="295614" y="0"/>
                  <a:pt x="324687" y="29073"/>
                  <a:pt x="324687" y="64937"/>
                </a:cubicBezTo>
                <a:lnTo>
                  <a:pt x="324687" y="259750"/>
                </a:lnTo>
                <a:cubicBezTo>
                  <a:pt x="324687" y="295614"/>
                  <a:pt x="295614" y="324687"/>
                  <a:pt x="259750" y="324687"/>
                </a:cubicBezTo>
                <a:lnTo>
                  <a:pt x="64937" y="324687"/>
                </a:lnTo>
                <a:cubicBezTo>
                  <a:pt x="29073" y="324687"/>
                  <a:pt x="0" y="295614"/>
                  <a:pt x="0" y="259750"/>
                </a:cubicBezTo>
                <a:lnTo>
                  <a:pt x="0" y="64937"/>
                </a:lnTo>
                <a:cubicBezTo>
                  <a:pt x="0" y="29097"/>
                  <a:pt x="29097" y="0"/>
                  <a:pt x="64937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29" name="Shape 27"/>
          <p:cNvSpPr/>
          <p:nvPr/>
        </p:nvSpPr>
        <p:spPr>
          <a:xfrm>
            <a:off x="6162836" y="1184842"/>
            <a:ext cx="202929" cy="162344"/>
          </a:xfrm>
          <a:custGeom>
            <a:avLst/>
            <a:gdLst/>
            <a:ahLst/>
            <a:cxnLst/>
            <a:rect l="l" t="t" r="r" b="b"/>
            <a:pathLst>
              <a:path w="202929" h="162344">
                <a:moveTo>
                  <a:pt x="101465" y="5073"/>
                </a:moveTo>
                <a:cubicBezTo>
                  <a:pt x="119665" y="5073"/>
                  <a:pt x="134441" y="19849"/>
                  <a:pt x="134441" y="38049"/>
                </a:cubicBezTo>
                <a:cubicBezTo>
                  <a:pt x="134441" y="56249"/>
                  <a:pt x="119665" y="71025"/>
                  <a:pt x="101465" y="71025"/>
                </a:cubicBezTo>
                <a:cubicBezTo>
                  <a:pt x="83265" y="71025"/>
                  <a:pt x="68489" y="56249"/>
                  <a:pt x="68489" y="38049"/>
                </a:cubicBezTo>
                <a:cubicBezTo>
                  <a:pt x="68489" y="19849"/>
                  <a:pt x="83265" y="5073"/>
                  <a:pt x="101465" y="5073"/>
                </a:cubicBezTo>
                <a:close/>
                <a:moveTo>
                  <a:pt x="30439" y="27903"/>
                </a:moveTo>
                <a:cubicBezTo>
                  <a:pt x="43039" y="27903"/>
                  <a:pt x="53269" y="38132"/>
                  <a:pt x="53269" y="50732"/>
                </a:cubicBezTo>
                <a:cubicBezTo>
                  <a:pt x="53269" y="63332"/>
                  <a:pt x="43039" y="73562"/>
                  <a:pt x="30439" y="73562"/>
                </a:cubicBezTo>
                <a:cubicBezTo>
                  <a:pt x="17839" y="73562"/>
                  <a:pt x="7610" y="63332"/>
                  <a:pt x="7610" y="50732"/>
                </a:cubicBezTo>
                <a:cubicBezTo>
                  <a:pt x="7610" y="38132"/>
                  <a:pt x="17839" y="27903"/>
                  <a:pt x="30439" y="27903"/>
                </a:cubicBezTo>
                <a:close/>
                <a:moveTo>
                  <a:pt x="0" y="131904"/>
                </a:moveTo>
                <a:cubicBezTo>
                  <a:pt x="0" y="109487"/>
                  <a:pt x="18169" y="91318"/>
                  <a:pt x="40586" y="91318"/>
                </a:cubicBezTo>
                <a:cubicBezTo>
                  <a:pt x="44644" y="91318"/>
                  <a:pt x="48576" y="91921"/>
                  <a:pt x="52286" y="93030"/>
                </a:cubicBezTo>
                <a:cubicBezTo>
                  <a:pt x="41854" y="104699"/>
                  <a:pt x="35513" y="120109"/>
                  <a:pt x="35513" y="136977"/>
                </a:cubicBezTo>
                <a:lnTo>
                  <a:pt x="35513" y="142051"/>
                </a:lnTo>
                <a:cubicBezTo>
                  <a:pt x="35513" y="145665"/>
                  <a:pt x="36274" y="149090"/>
                  <a:pt x="37637" y="152197"/>
                </a:cubicBezTo>
                <a:lnTo>
                  <a:pt x="10146" y="152197"/>
                </a:lnTo>
                <a:cubicBezTo>
                  <a:pt x="4534" y="152197"/>
                  <a:pt x="0" y="147663"/>
                  <a:pt x="0" y="142051"/>
                </a:cubicBezTo>
                <a:lnTo>
                  <a:pt x="0" y="131904"/>
                </a:lnTo>
                <a:close/>
                <a:moveTo>
                  <a:pt x="165292" y="152197"/>
                </a:moveTo>
                <a:cubicBezTo>
                  <a:pt x="166656" y="149090"/>
                  <a:pt x="167417" y="145665"/>
                  <a:pt x="167417" y="142051"/>
                </a:cubicBezTo>
                <a:lnTo>
                  <a:pt x="167417" y="136977"/>
                </a:lnTo>
                <a:cubicBezTo>
                  <a:pt x="167417" y="120109"/>
                  <a:pt x="161075" y="104699"/>
                  <a:pt x="150643" y="93030"/>
                </a:cubicBezTo>
                <a:cubicBezTo>
                  <a:pt x="154353" y="91921"/>
                  <a:pt x="158285" y="91318"/>
                  <a:pt x="162344" y="91318"/>
                </a:cubicBezTo>
                <a:cubicBezTo>
                  <a:pt x="184761" y="91318"/>
                  <a:pt x="202929" y="109487"/>
                  <a:pt x="202929" y="131904"/>
                </a:cubicBezTo>
                <a:lnTo>
                  <a:pt x="202929" y="142051"/>
                </a:lnTo>
                <a:cubicBezTo>
                  <a:pt x="202929" y="147663"/>
                  <a:pt x="198395" y="152197"/>
                  <a:pt x="192783" y="152197"/>
                </a:cubicBezTo>
                <a:lnTo>
                  <a:pt x="165292" y="152197"/>
                </a:lnTo>
                <a:close/>
                <a:moveTo>
                  <a:pt x="149660" y="50732"/>
                </a:moveTo>
                <a:cubicBezTo>
                  <a:pt x="149660" y="38132"/>
                  <a:pt x="159890" y="27903"/>
                  <a:pt x="172490" y="27903"/>
                </a:cubicBezTo>
                <a:cubicBezTo>
                  <a:pt x="185090" y="27903"/>
                  <a:pt x="195320" y="38132"/>
                  <a:pt x="195320" y="50732"/>
                </a:cubicBezTo>
                <a:cubicBezTo>
                  <a:pt x="195320" y="63332"/>
                  <a:pt x="185090" y="73562"/>
                  <a:pt x="172490" y="73562"/>
                </a:cubicBezTo>
                <a:cubicBezTo>
                  <a:pt x="159890" y="73562"/>
                  <a:pt x="149660" y="63332"/>
                  <a:pt x="149660" y="50732"/>
                </a:cubicBezTo>
                <a:close/>
                <a:moveTo>
                  <a:pt x="50732" y="136977"/>
                </a:moveTo>
                <a:cubicBezTo>
                  <a:pt x="50732" y="108948"/>
                  <a:pt x="73435" y="86245"/>
                  <a:pt x="101465" y="86245"/>
                </a:cubicBezTo>
                <a:cubicBezTo>
                  <a:pt x="129494" y="86245"/>
                  <a:pt x="152197" y="108948"/>
                  <a:pt x="152197" y="136977"/>
                </a:cubicBezTo>
                <a:lnTo>
                  <a:pt x="152197" y="142051"/>
                </a:lnTo>
                <a:cubicBezTo>
                  <a:pt x="152197" y="147663"/>
                  <a:pt x="147663" y="152197"/>
                  <a:pt x="142051" y="152197"/>
                </a:cubicBezTo>
                <a:lnTo>
                  <a:pt x="60879" y="152197"/>
                </a:lnTo>
                <a:cubicBezTo>
                  <a:pt x="55267" y="152197"/>
                  <a:pt x="50732" y="147663"/>
                  <a:pt x="50732" y="142051"/>
                </a:cubicBezTo>
                <a:lnTo>
                  <a:pt x="50732" y="136977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0" name="Text 28"/>
          <p:cNvSpPr/>
          <p:nvPr/>
        </p:nvSpPr>
        <p:spPr>
          <a:xfrm>
            <a:off x="6524050" y="1071201"/>
            <a:ext cx="1144522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DAO 与治理组织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524050" y="1298482"/>
            <a:ext cx="1128288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DAOs &amp; Governance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101957" y="1706707"/>
            <a:ext cx="559273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痛点：集体决策缺乏数据支持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04663" y="1904225"/>
            <a:ext cx="5525092" cy="849598"/>
          </a:xfrm>
          <a:custGeom>
            <a:avLst/>
            <a:gdLst/>
            <a:ahLst/>
            <a:cxnLst/>
            <a:rect l="l" t="t" r="r" b="b"/>
            <a:pathLst>
              <a:path w="5525092" h="849598">
                <a:moveTo>
                  <a:pt x="64935" y="0"/>
                </a:moveTo>
                <a:lnTo>
                  <a:pt x="5460157" y="0"/>
                </a:lnTo>
                <a:cubicBezTo>
                  <a:pt x="5496020" y="0"/>
                  <a:pt x="5525092" y="29072"/>
                  <a:pt x="5525092" y="64935"/>
                </a:cubicBezTo>
                <a:lnTo>
                  <a:pt x="5525092" y="784663"/>
                </a:lnTo>
                <a:cubicBezTo>
                  <a:pt x="5525092" y="820526"/>
                  <a:pt x="5496020" y="849598"/>
                  <a:pt x="5460157" y="849598"/>
                </a:cubicBezTo>
                <a:lnTo>
                  <a:pt x="64935" y="849598"/>
                </a:lnTo>
                <a:cubicBezTo>
                  <a:pt x="29096" y="849598"/>
                  <a:pt x="0" y="820502"/>
                  <a:pt x="0" y="784663"/>
                </a:cubicBezTo>
                <a:lnTo>
                  <a:pt x="0" y="64935"/>
                </a:lnTo>
                <a:cubicBezTo>
                  <a:pt x="0" y="29096"/>
                  <a:pt x="29096" y="0"/>
                  <a:pt x="6493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6172306" y="1971867"/>
            <a:ext cx="5446626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90569" y="2199148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6" name="Text 34"/>
          <p:cNvSpPr/>
          <p:nvPr/>
        </p:nvSpPr>
        <p:spPr>
          <a:xfrm>
            <a:off x="6359001" y="2166679"/>
            <a:ext cx="107958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社区情绪分析仪表盘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90569" y="2377726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8" name="Text 36"/>
          <p:cNvSpPr/>
          <p:nvPr/>
        </p:nvSpPr>
        <p:spPr>
          <a:xfrm>
            <a:off x="6359001" y="2345257"/>
            <a:ext cx="96594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提案预测市场集成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190569" y="2556304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0" name="Text 38"/>
          <p:cNvSpPr/>
          <p:nvPr/>
        </p:nvSpPr>
        <p:spPr>
          <a:xfrm>
            <a:off x="6359001" y="2523835"/>
            <a:ext cx="96594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成员投票行为分析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18192" y="3150974"/>
            <a:ext cx="5519680" cy="811718"/>
          </a:xfrm>
          <a:custGeom>
            <a:avLst/>
            <a:gdLst/>
            <a:ahLst/>
            <a:cxnLst/>
            <a:rect l="l" t="t" r="r" b="b"/>
            <a:pathLst>
              <a:path w="5519680" h="811718">
                <a:moveTo>
                  <a:pt x="0" y="0"/>
                </a:moveTo>
                <a:lnTo>
                  <a:pt x="5454743" y="0"/>
                </a:lnTo>
                <a:cubicBezTo>
                  <a:pt x="5490607" y="0"/>
                  <a:pt x="5519680" y="29073"/>
                  <a:pt x="5519680" y="64937"/>
                </a:cubicBezTo>
                <a:lnTo>
                  <a:pt x="5519680" y="746780"/>
                </a:lnTo>
                <a:cubicBezTo>
                  <a:pt x="5519680" y="782644"/>
                  <a:pt x="5490607" y="811718"/>
                  <a:pt x="5454743" y="811718"/>
                </a:cubicBez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2" name="Shape 40"/>
          <p:cNvSpPr/>
          <p:nvPr/>
        </p:nvSpPr>
        <p:spPr>
          <a:xfrm>
            <a:off x="6118192" y="3150974"/>
            <a:ext cx="32469" cy="811718"/>
          </a:xfrm>
          <a:custGeom>
            <a:avLst/>
            <a:gdLst/>
            <a:ahLst/>
            <a:cxnLst/>
            <a:rect l="l" t="t" r="r" b="b"/>
            <a:pathLst>
              <a:path w="32469" h="811718">
                <a:moveTo>
                  <a:pt x="0" y="0"/>
                </a:moveTo>
                <a:lnTo>
                  <a:pt x="32469" y="0"/>
                </a:lnTo>
                <a:lnTo>
                  <a:pt x="32469" y="811718"/>
                </a:ln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43" name="Text 41"/>
          <p:cNvSpPr/>
          <p:nvPr/>
        </p:nvSpPr>
        <p:spPr>
          <a:xfrm>
            <a:off x="6199363" y="3215912"/>
            <a:ext cx="5430391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199363" y="3410724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5" name="Text 43"/>
          <p:cNvSpPr/>
          <p:nvPr/>
        </p:nvSpPr>
        <p:spPr>
          <a:xfrm>
            <a:off x="6223715" y="3475661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+30-50%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239949" y="3702942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提升决策准确性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917687" y="3410724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8" name="Text 46"/>
          <p:cNvSpPr/>
          <p:nvPr/>
        </p:nvSpPr>
        <p:spPr>
          <a:xfrm>
            <a:off x="8942039" y="3475661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-70%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958273" y="3702942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减少信息搜集时间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94310" y="4037965"/>
            <a:ext cx="5735955" cy="2910840"/>
          </a:xfrm>
          <a:custGeom>
            <a:avLst/>
            <a:gdLst/>
            <a:ahLst/>
            <a:cxnLst/>
            <a:rect l="l" t="t" r="r" b="b"/>
            <a:pathLst>
              <a:path w="5736138" h="3146759">
                <a:moveTo>
                  <a:pt x="97392" y="0"/>
                </a:moveTo>
                <a:lnTo>
                  <a:pt x="5638746" y="0"/>
                </a:lnTo>
                <a:cubicBezTo>
                  <a:pt x="5692535" y="0"/>
                  <a:pt x="5736138" y="43604"/>
                  <a:pt x="5736138" y="97392"/>
                </a:cubicBezTo>
                <a:lnTo>
                  <a:pt x="5736138" y="3049367"/>
                </a:lnTo>
                <a:cubicBezTo>
                  <a:pt x="5736138" y="3103155"/>
                  <a:pt x="5692535" y="3146759"/>
                  <a:pt x="5638746" y="3146759"/>
                </a:cubicBezTo>
                <a:lnTo>
                  <a:pt x="97392" y="3146759"/>
                </a:lnTo>
                <a:cubicBezTo>
                  <a:pt x="43604" y="3146759"/>
                  <a:pt x="0" y="3103155"/>
                  <a:pt x="0" y="3049367"/>
                </a:cubicBezTo>
                <a:lnTo>
                  <a:pt x="0" y="97392"/>
                </a:lnTo>
                <a:cubicBezTo>
                  <a:pt x="0" y="43640"/>
                  <a:pt x="43640" y="0"/>
                  <a:pt x="9739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280820" y="4102509"/>
            <a:ext cx="324687" cy="324687"/>
          </a:xfrm>
          <a:custGeom>
            <a:avLst/>
            <a:gdLst/>
            <a:ahLst/>
            <a:cxnLst/>
            <a:rect l="l" t="t" r="r" b="b"/>
            <a:pathLst>
              <a:path w="324687" h="324687">
                <a:moveTo>
                  <a:pt x="64937" y="0"/>
                </a:moveTo>
                <a:lnTo>
                  <a:pt x="259750" y="0"/>
                </a:lnTo>
                <a:cubicBezTo>
                  <a:pt x="295614" y="0"/>
                  <a:pt x="324687" y="29073"/>
                  <a:pt x="324687" y="64937"/>
                </a:cubicBezTo>
                <a:lnTo>
                  <a:pt x="324687" y="259750"/>
                </a:lnTo>
                <a:cubicBezTo>
                  <a:pt x="324687" y="295614"/>
                  <a:pt x="295614" y="324687"/>
                  <a:pt x="259750" y="324687"/>
                </a:cubicBezTo>
                <a:lnTo>
                  <a:pt x="64937" y="324687"/>
                </a:lnTo>
                <a:cubicBezTo>
                  <a:pt x="29073" y="324687"/>
                  <a:pt x="0" y="295614"/>
                  <a:pt x="0" y="259750"/>
                </a:cubicBezTo>
                <a:lnTo>
                  <a:pt x="0" y="64937"/>
                </a:lnTo>
                <a:cubicBezTo>
                  <a:pt x="0" y="29097"/>
                  <a:pt x="29097" y="0"/>
                  <a:pt x="64937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52" name="Shape 50"/>
          <p:cNvSpPr/>
          <p:nvPr/>
        </p:nvSpPr>
        <p:spPr>
          <a:xfrm>
            <a:off x="372138" y="4183680"/>
            <a:ext cx="142051" cy="162344"/>
          </a:xfrm>
          <a:custGeom>
            <a:avLst/>
            <a:gdLst/>
            <a:ahLst/>
            <a:cxnLst/>
            <a:rect l="l" t="t" r="r" b="b"/>
            <a:pathLst>
              <a:path w="142051" h="162344">
                <a:moveTo>
                  <a:pt x="71025" y="78635"/>
                </a:moveTo>
                <a:cubicBezTo>
                  <a:pt x="50025" y="78635"/>
                  <a:pt x="32976" y="61586"/>
                  <a:pt x="32976" y="40586"/>
                </a:cubicBezTo>
                <a:cubicBezTo>
                  <a:pt x="32976" y="19586"/>
                  <a:pt x="50025" y="2537"/>
                  <a:pt x="71025" y="2537"/>
                </a:cubicBezTo>
                <a:cubicBezTo>
                  <a:pt x="92025" y="2537"/>
                  <a:pt x="109075" y="19586"/>
                  <a:pt x="109075" y="40586"/>
                </a:cubicBezTo>
                <a:cubicBezTo>
                  <a:pt x="109075" y="61586"/>
                  <a:pt x="92025" y="78635"/>
                  <a:pt x="71025" y="78635"/>
                </a:cubicBezTo>
                <a:close/>
                <a:moveTo>
                  <a:pt x="61354" y="96391"/>
                </a:moveTo>
                <a:lnTo>
                  <a:pt x="80696" y="96391"/>
                </a:lnTo>
                <a:cubicBezTo>
                  <a:pt x="83772" y="96391"/>
                  <a:pt x="86245" y="98865"/>
                  <a:pt x="86245" y="101940"/>
                </a:cubicBezTo>
                <a:cubicBezTo>
                  <a:pt x="86245" y="103272"/>
                  <a:pt x="85769" y="104540"/>
                  <a:pt x="84913" y="105555"/>
                </a:cubicBezTo>
                <a:lnTo>
                  <a:pt x="76225" y="115701"/>
                </a:lnTo>
                <a:lnTo>
                  <a:pt x="86055" y="152197"/>
                </a:lnTo>
                <a:lnTo>
                  <a:pt x="86245" y="152197"/>
                </a:lnTo>
                <a:lnTo>
                  <a:pt x="97216" y="108282"/>
                </a:lnTo>
                <a:cubicBezTo>
                  <a:pt x="97913" y="105523"/>
                  <a:pt x="100735" y="103843"/>
                  <a:pt x="103399" y="104857"/>
                </a:cubicBezTo>
                <a:cubicBezTo>
                  <a:pt x="123026" y="112340"/>
                  <a:pt x="136977" y="131365"/>
                  <a:pt x="136977" y="153624"/>
                </a:cubicBezTo>
                <a:cubicBezTo>
                  <a:pt x="136977" y="158412"/>
                  <a:pt x="133077" y="162312"/>
                  <a:pt x="128289" y="162312"/>
                </a:cubicBezTo>
                <a:lnTo>
                  <a:pt x="13761" y="162344"/>
                </a:lnTo>
                <a:cubicBezTo>
                  <a:pt x="8973" y="162344"/>
                  <a:pt x="5073" y="158443"/>
                  <a:pt x="5073" y="153656"/>
                </a:cubicBezTo>
                <a:cubicBezTo>
                  <a:pt x="5073" y="131397"/>
                  <a:pt x="19025" y="112372"/>
                  <a:pt x="38652" y="104889"/>
                </a:cubicBezTo>
                <a:cubicBezTo>
                  <a:pt x="41315" y="103875"/>
                  <a:pt x="44137" y="105555"/>
                  <a:pt x="44835" y="108314"/>
                </a:cubicBezTo>
                <a:lnTo>
                  <a:pt x="55806" y="152229"/>
                </a:lnTo>
                <a:lnTo>
                  <a:pt x="55996" y="152229"/>
                </a:lnTo>
                <a:lnTo>
                  <a:pt x="65825" y="115733"/>
                </a:lnTo>
                <a:lnTo>
                  <a:pt x="57137" y="105587"/>
                </a:lnTo>
                <a:cubicBezTo>
                  <a:pt x="56281" y="104572"/>
                  <a:pt x="55806" y="103304"/>
                  <a:pt x="55806" y="101972"/>
                </a:cubicBezTo>
                <a:cubicBezTo>
                  <a:pt x="55806" y="98896"/>
                  <a:pt x="58279" y="96423"/>
                  <a:pt x="61354" y="96423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3" name="Text 51"/>
          <p:cNvSpPr/>
          <p:nvPr/>
        </p:nvSpPr>
        <p:spPr>
          <a:xfrm>
            <a:off x="702913" y="4070040"/>
            <a:ext cx="827952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活跃交易者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02913" y="4297321"/>
            <a:ext cx="811718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Active Traders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280820" y="4673077"/>
            <a:ext cx="559273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痛点：难以识别有效信号，跟风亏损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283525" y="4870595"/>
            <a:ext cx="5525092" cy="849598"/>
          </a:xfrm>
          <a:custGeom>
            <a:avLst/>
            <a:gdLst/>
            <a:ahLst/>
            <a:cxnLst/>
            <a:rect l="l" t="t" r="r" b="b"/>
            <a:pathLst>
              <a:path w="5525092" h="849598">
                <a:moveTo>
                  <a:pt x="64935" y="0"/>
                </a:moveTo>
                <a:lnTo>
                  <a:pt x="5460157" y="0"/>
                </a:lnTo>
                <a:cubicBezTo>
                  <a:pt x="5496020" y="0"/>
                  <a:pt x="5525092" y="29072"/>
                  <a:pt x="5525092" y="64935"/>
                </a:cubicBezTo>
                <a:lnTo>
                  <a:pt x="5525092" y="784663"/>
                </a:lnTo>
                <a:cubicBezTo>
                  <a:pt x="5525092" y="820526"/>
                  <a:pt x="5496020" y="849598"/>
                  <a:pt x="5460157" y="849598"/>
                </a:cubicBezTo>
                <a:lnTo>
                  <a:pt x="64935" y="849598"/>
                </a:lnTo>
                <a:cubicBezTo>
                  <a:pt x="29096" y="849598"/>
                  <a:pt x="0" y="820502"/>
                  <a:pt x="0" y="784663"/>
                </a:cubicBezTo>
                <a:lnTo>
                  <a:pt x="0" y="64935"/>
                </a:lnTo>
                <a:cubicBezTo>
                  <a:pt x="0" y="29096"/>
                  <a:pt x="29096" y="0"/>
                  <a:pt x="6493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7" name="Text 55"/>
          <p:cNvSpPr/>
          <p:nvPr/>
        </p:nvSpPr>
        <p:spPr>
          <a:xfrm>
            <a:off x="351169" y="4938237"/>
            <a:ext cx="5446626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369432" y="5165518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9" name="Text 57"/>
          <p:cNvSpPr/>
          <p:nvPr/>
        </p:nvSpPr>
        <p:spPr>
          <a:xfrm>
            <a:off x="537864" y="5133049"/>
            <a:ext cx="1241928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Smart Money 实时提醒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369432" y="5344096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61" name="Text 59"/>
          <p:cNvSpPr/>
          <p:nvPr/>
        </p:nvSpPr>
        <p:spPr>
          <a:xfrm>
            <a:off x="537864" y="5311627"/>
            <a:ext cx="85230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市场情绪热力图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369432" y="5522674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63" name="Text 61"/>
          <p:cNvSpPr/>
          <p:nvPr/>
        </p:nvSpPr>
        <p:spPr>
          <a:xfrm>
            <a:off x="537864" y="5490205"/>
            <a:ext cx="738663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风险管理系统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232284" y="5889847"/>
            <a:ext cx="5519680" cy="811718"/>
          </a:xfrm>
          <a:custGeom>
            <a:avLst/>
            <a:gdLst/>
            <a:ahLst/>
            <a:cxnLst/>
            <a:rect l="l" t="t" r="r" b="b"/>
            <a:pathLst>
              <a:path w="5519680" h="811718">
                <a:moveTo>
                  <a:pt x="0" y="0"/>
                </a:moveTo>
                <a:lnTo>
                  <a:pt x="5454743" y="0"/>
                </a:lnTo>
                <a:cubicBezTo>
                  <a:pt x="5490607" y="0"/>
                  <a:pt x="5519680" y="29073"/>
                  <a:pt x="5519680" y="64937"/>
                </a:cubicBezTo>
                <a:lnTo>
                  <a:pt x="5519680" y="746780"/>
                </a:lnTo>
                <a:cubicBezTo>
                  <a:pt x="5519680" y="782644"/>
                  <a:pt x="5490607" y="811718"/>
                  <a:pt x="5454743" y="811718"/>
                </a:cubicBez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65" name="Shape 63"/>
          <p:cNvSpPr/>
          <p:nvPr/>
        </p:nvSpPr>
        <p:spPr>
          <a:xfrm>
            <a:off x="232284" y="5889847"/>
            <a:ext cx="32469" cy="811718"/>
          </a:xfrm>
          <a:custGeom>
            <a:avLst/>
            <a:gdLst/>
            <a:ahLst/>
            <a:cxnLst/>
            <a:rect l="l" t="t" r="r" b="b"/>
            <a:pathLst>
              <a:path w="32469" h="811718">
                <a:moveTo>
                  <a:pt x="0" y="0"/>
                </a:moveTo>
                <a:lnTo>
                  <a:pt x="32469" y="0"/>
                </a:lnTo>
                <a:lnTo>
                  <a:pt x="32469" y="811718"/>
                </a:ln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66" name="Text 64"/>
          <p:cNvSpPr/>
          <p:nvPr/>
        </p:nvSpPr>
        <p:spPr>
          <a:xfrm>
            <a:off x="313456" y="5954784"/>
            <a:ext cx="5430391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313456" y="6149596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68" name="Text 66"/>
          <p:cNvSpPr/>
          <p:nvPr/>
        </p:nvSpPr>
        <p:spPr>
          <a:xfrm>
            <a:off x="337807" y="6214534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+15-25%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354042" y="6441815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潜在ROI提升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3031780" y="6149596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71" name="Text 69"/>
          <p:cNvSpPr/>
          <p:nvPr/>
        </p:nvSpPr>
        <p:spPr>
          <a:xfrm>
            <a:off x="3056132" y="6214534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-40%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3072366" y="6441815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风险降低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5958840" y="4037965"/>
            <a:ext cx="5735955" cy="2911475"/>
          </a:xfrm>
          <a:custGeom>
            <a:avLst/>
            <a:gdLst/>
            <a:ahLst/>
            <a:cxnLst/>
            <a:rect l="l" t="t" r="r" b="b"/>
            <a:pathLst>
              <a:path w="5736138" h="3146759">
                <a:moveTo>
                  <a:pt x="97392" y="0"/>
                </a:moveTo>
                <a:lnTo>
                  <a:pt x="5638746" y="0"/>
                </a:lnTo>
                <a:cubicBezTo>
                  <a:pt x="5692535" y="0"/>
                  <a:pt x="5736138" y="43604"/>
                  <a:pt x="5736138" y="97392"/>
                </a:cubicBezTo>
                <a:lnTo>
                  <a:pt x="5736138" y="3049367"/>
                </a:lnTo>
                <a:cubicBezTo>
                  <a:pt x="5736138" y="3103155"/>
                  <a:pt x="5692535" y="3146759"/>
                  <a:pt x="5638746" y="3146759"/>
                </a:cubicBezTo>
                <a:lnTo>
                  <a:pt x="97392" y="3146759"/>
                </a:lnTo>
                <a:cubicBezTo>
                  <a:pt x="43604" y="3146759"/>
                  <a:pt x="0" y="3103155"/>
                  <a:pt x="0" y="3049367"/>
                </a:cubicBezTo>
                <a:lnTo>
                  <a:pt x="0" y="97392"/>
                </a:lnTo>
                <a:cubicBezTo>
                  <a:pt x="0" y="43640"/>
                  <a:pt x="43640" y="0"/>
                  <a:pt x="9739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4" name="Shape 72"/>
          <p:cNvSpPr/>
          <p:nvPr/>
        </p:nvSpPr>
        <p:spPr>
          <a:xfrm>
            <a:off x="6058777" y="4170454"/>
            <a:ext cx="324687" cy="324687"/>
          </a:xfrm>
          <a:custGeom>
            <a:avLst/>
            <a:gdLst/>
            <a:ahLst/>
            <a:cxnLst/>
            <a:rect l="l" t="t" r="r" b="b"/>
            <a:pathLst>
              <a:path w="324687" h="324687">
                <a:moveTo>
                  <a:pt x="64937" y="0"/>
                </a:moveTo>
                <a:lnTo>
                  <a:pt x="259750" y="0"/>
                </a:lnTo>
                <a:cubicBezTo>
                  <a:pt x="295614" y="0"/>
                  <a:pt x="324687" y="29073"/>
                  <a:pt x="324687" y="64937"/>
                </a:cubicBezTo>
                <a:lnTo>
                  <a:pt x="324687" y="259750"/>
                </a:lnTo>
                <a:cubicBezTo>
                  <a:pt x="324687" y="295614"/>
                  <a:pt x="295614" y="324687"/>
                  <a:pt x="259750" y="324687"/>
                </a:cubicBezTo>
                <a:lnTo>
                  <a:pt x="64937" y="324687"/>
                </a:lnTo>
                <a:cubicBezTo>
                  <a:pt x="29073" y="324687"/>
                  <a:pt x="0" y="295614"/>
                  <a:pt x="0" y="259750"/>
                </a:cubicBezTo>
                <a:lnTo>
                  <a:pt x="0" y="64937"/>
                </a:lnTo>
                <a:cubicBezTo>
                  <a:pt x="0" y="29097"/>
                  <a:pt x="29097" y="0"/>
                  <a:pt x="64937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75" name="Shape 73"/>
          <p:cNvSpPr/>
          <p:nvPr/>
        </p:nvSpPr>
        <p:spPr>
          <a:xfrm>
            <a:off x="6139949" y="4251625"/>
            <a:ext cx="162344" cy="162344"/>
          </a:xfrm>
          <a:custGeom>
            <a:avLst/>
            <a:gdLst/>
            <a:ahLst/>
            <a:cxnLst/>
            <a:rect l="l" t="t" r="r" b="b"/>
            <a:pathLst>
              <a:path w="162344" h="162344">
                <a:moveTo>
                  <a:pt x="0" y="131904"/>
                </a:moveTo>
                <a:lnTo>
                  <a:pt x="0" y="38049"/>
                </a:lnTo>
                <a:cubicBezTo>
                  <a:pt x="0" y="33832"/>
                  <a:pt x="3393" y="30439"/>
                  <a:pt x="7610" y="30439"/>
                </a:cubicBezTo>
                <a:cubicBezTo>
                  <a:pt x="11827" y="30439"/>
                  <a:pt x="15220" y="33832"/>
                  <a:pt x="15220" y="38049"/>
                </a:cubicBezTo>
                <a:lnTo>
                  <a:pt x="15220" y="129368"/>
                </a:lnTo>
                <a:cubicBezTo>
                  <a:pt x="15220" y="133585"/>
                  <a:pt x="18612" y="136977"/>
                  <a:pt x="22830" y="136977"/>
                </a:cubicBezTo>
                <a:cubicBezTo>
                  <a:pt x="27047" y="136977"/>
                  <a:pt x="30439" y="133585"/>
                  <a:pt x="30439" y="129368"/>
                </a:cubicBezTo>
                <a:lnTo>
                  <a:pt x="30439" y="30439"/>
                </a:lnTo>
                <a:cubicBezTo>
                  <a:pt x="30439" y="19247"/>
                  <a:pt x="39540" y="10146"/>
                  <a:pt x="50732" y="10146"/>
                </a:cubicBezTo>
                <a:lnTo>
                  <a:pt x="142051" y="10146"/>
                </a:lnTo>
                <a:cubicBezTo>
                  <a:pt x="153243" y="10146"/>
                  <a:pt x="162344" y="19247"/>
                  <a:pt x="162344" y="30439"/>
                </a:cubicBezTo>
                <a:lnTo>
                  <a:pt x="162344" y="131904"/>
                </a:lnTo>
                <a:cubicBezTo>
                  <a:pt x="162344" y="143097"/>
                  <a:pt x="153243" y="152197"/>
                  <a:pt x="142051" y="152197"/>
                </a:cubicBezTo>
                <a:lnTo>
                  <a:pt x="20293" y="152197"/>
                </a:lnTo>
                <a:cubicBezTo>
                  <a:pt x="9100" y="152197"/>
                  <a:pt x="0" y="143097"/>
                  <a:pt x="0" y="131904"/>
                </a:cubicBezTo>
                <a:close/>
                <a:moveTo>
                  <a:pt x="50732" y="40586"/>
                </a:moveTo>
                <a:lnTo>
                  <a:pt x="50732" y="60879"/>
                </a:lnTo>
                <a:cubicBezTo>
                  <a:pt x="50732" y="66491"/>
                  <a:pt x="55267" y="71025"/>
                  <a:pt x="60879" y="71025"/>
                </a:cubicBezTo>
                <a:lnTo>
                  <a:pt x="81172" y="71025"/>
                </a:lnTo>
                <a:cubicBezTo>
                  <a:pt x="86784" y="71025"/>
                  <a:pt x="91318" y="66491"/>
                  <a:pt x="91318" y="60879"/>
                </a:cubicBezTo>
                <a:lnTo>
                  <a:pt x="91318" y="40586"/>
                </a:lnTo>
                <a:cubicBezTo>
                  <a:pt x="91318" y="34974"/>
                  <a:pt x="86784" y="30439"/>
                  <a:pt x="81172" y="30439"/>
                </a:cubicBezTo>
                <a:lnTo>
                  <a:pt x="60879" y="30439"/>
                </a:lnTo>
                <a:cubicBezTo>
                  <a:pt x="55267" y="30439"/>
                  <a:pt x="50732" y="34974"/>
                  <a:pt x="50732" y="40586"/>
                </a:cubicBezTo>
                <a:close/>
                <a:moveTo>
                  <a:pt x="58342" y="116684"/>
                </a:moveTo>
                <a:cubicBezTo>
                  <a:pt x="54125" y="116684"/>
                  <a:pt x="50732" y="120077"/>
                  <a:pt x="50732" y="124294"/>
                </a:cubicBezTo>
                <a:cubicBezTo>
                  <a:pt x="50732" y="128511"/>
                  <a:pt x="54125" y="131904"/>
                  <a:pt x="58342" y="131904"/>
                </a:cubicBezTo>
                <a:lnTo>
                  <a:pt x="134441" y="131904"/>
                </a:lnTo>
                <a:cubicBezTo>
                  <a:pt x="138658" y="131904"/>
                  <a:pt x="142051" y="128511"/>
                  <a:pt x="142051" y="124294"/>
                </a:cubicBezTo>
                <a:cubicBezTo>
                  <a:pt x="142051" y="120077"/>
                  <a:pt x="138658" y="116684"/>
                  <a:pt x="134441" y="116684"/>
                </a:cubicBezTo>
                <a:lnTo>
                  <a:pt x="58342" y="116684"/>
                </a:lnTo>
                <a:close/>
                <a:moveTo>
                  <a:pt x="50732" y="93855"/>
                </a:moveTo>
                <a:cubicBezTo>
                  <a:pt x="50732" y="98072"/>
                  <a:pt x="54125" y="101465"/>
                  <a:pt x="58342" y="101465"/>
                </a:cubicBezTo>
                <a:lnTo>
                  <a:pt x="134441" y="101465"/>
                </a:lnTo>
                <a:cubicBezTo>
                  <a:pt x="138658" y="101465"/>
                  <a:pt x="142051" y="98072"/>
                  <a:pt x="142051" y="93855"/>
                </a:cubicBezTo>
                <a:cubicBezTo>
                  <a:pt x="142051" y="89638"/>
                  <a:pt x="138658" y="86245"/>
                  <a:pt x="134441" y="86245"/>
                </a:cubicBezTo>
                <a:lnTo>
                  <a:pt x="58342" y="86245"/>
                </a:lnTo>
                <a:cubicBezTo>
                  <a:pt x="54125" y="86245"/>
                  <a:pt x="50732" y="89638"/>
                  <a:pt x="50732" y="93855"/>
                </a:cubicBezTo>
                <a:close/>
                <a:moveTo>
                  <a:pt x="114148" y="55806"/>
                </a:moveTo>
                <a:cubicBezTo>
                  <a:pt x="109931" y="55806"/>
                  <a:pt x="106538" y="59198"/>
                  <a:pt x="106538" y="63415"/>
                </a:cubicBezTo>
                <a:cubicBezTo>
                  <a:pt x="106538" y="67633"/>
                  <a:pt x="109931" y="71025"/>
                  <a:pt x="114148" y="71025"/>
                </a:cubicBezTo>
                <a:lnTo>
                  <a:pt x="134441" y="71025"/>
                </a:lnTo>
                <a:cubicBezTo>
                  <a:pt x="138658" y="71025"/>
                  <a:pt x="142051" y="67633"/>
                  <a:pt x="142051" y="63415"/>
                </a:cubicBezTo>
                <a:cubicBezTo>
                  <a:pt x="142051" y="59198"/>
                  <a:pt x="138658" y="55806"/>
                  <a:pt x="134441" y="55806"/>
                </a:cubicBezTo>
                <a:lnTo>
                  <a:pt x="114148" y="55806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76" name="Text 74"/>
          <p:cNvSpPr/>
          <p:nvPr/>
        </p:nvSpPr>
        <p:spPr>
          <a:xfrm>
            <a:off x="6480870" y="4137985"/>
            <a:ext cx="1095819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研究与媒体机构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6480870" y="4365266"/>
            <a:ext cx="107958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Research &amp; Media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6058777" y="4741022"/>
            <a:ext cx="5592735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痛点：缺乏深度的市场分析工具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6061483" y="4938540"/>
            <a:ext cx="5525092" cy="849598"/>
          </a:xfrm>
          <a:custGeom>
            <a:avLst/>
            <a:gdLst/>
            <a:ahLst/>
            <a:cxnLst/>
            <a:rect l="l" t="t" r="r" b="b"/>
            <a:pathLst>
              <a:path w="5525092" h="849598">
                <a:moveTo>
                  <a:pt x="64935" y="0"/>
                </a:moveTo>
                <a:lnTo>
                  <a:pt x="5460157" y="0"/>
                </a:lnTo>
                <a:cubicBezTo>
                  <a:pt x="5496020" y="0"/>
                  <a:pt x="5525092" y="29072"/>
                  <a:pt x="5525092" y="64935"/>
                </a:cubicBezTo>
                <a:lnTo>
                  <a:pt x="5525092" y="784663"/>
                </a:lnTo>
                <a:cubicBezTo>
                  <a:pt x="5525092" y="820526"/>
                  <a:pt x="5496020" y="849598"/>
                  <a:pt x="5460157" y="849598"/>
                </a:cubicBezTo>
                <a:lnTo>
                  <a:pt x="64935" y="849598"/>
                </a:lnTo>
                <a:cubicBezTo>
                  <a:pt x="29096" y="849598"/>
                  <a:pt x="0" y="820502"/>
                  <a:pt x="0" y="784663"/>
                </a:cubicBezTo>
                <a:lnTo>
                  <a:pt x="0" y="64935"/>
                </a:lnTo>
                <a:cubicBezTo>
                  <a:pt x="0" y="29096"/>
                  <a:pt x="29096" y="0"/>
                  <a:pt x="6493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0" name="Text 78"/>
          <p:cNvSpPr/>
          <p:nvPr/>
        </p:nvSpPr>
        <p:spPr>
          <a:xfrm>
            <a:off x="6129126" y="5006182"/>
            <a:ext cx="5446626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6147389" y="5233463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2" name="Text 80"/>
          <p:cNvSpPr/>
          <p:nvPr/>
        </p:nvSpPr>
        <p:spPr>
          <a:xfrm>
            <a:off x="6315821" y="5200994"/>
            <a:ext cx="85230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数据可视化套件</a:t>
            </a:r>
            <a:endParaRPr lang="en-US" sz="1600" dirty="0"/>
          </a:p>
        </p:txBody>
      </p:sp>
      <p:sp>
        <p:nvSpPr>
          <p:cNvPr id="83" name="Shape 81"/>
          <p:cNvSpPr/>
          <p:nvPr/>
        </p:nvSpPr>
        <p:spPr>
          <a:xfrm>
            <a:off x="6147389" y="5412041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4" name="Text 82"/>
          <p:cNvSpPr/>
          <p:nvPr/>
        </p:nvSpPr>
        <p:spPr>
          <a:xfrm>
            <a:off x="6315821" y="5379572"/>
            <a:ext cx="852304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趋势报告生成器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6147389" y="5590619"/>
            <a:ext cx="85230" cy="97406"/>
          </a:xfrm>
          <a:custGeom>
            <a:avLst/>
            <a:gdLst/>
            <a:ahLst/>
            <a:cxnLst/>
            <a:rect l="l" t="t" r="r" b="b"/>
            <a:pathLst>
              <a:path w="85230" h="97406">
                <a:moveTo>
                  <a:pt x="82719" y="13336"/>
                </a:moveTo>
                <a:cubicBezTo>
                  <a:pt x="85440" y="15315"/>
                  <a:pt x="86048" y="19120"/>
                  <a:pt x="84070" y="21840"/>
                </a:cubicBezTo>
                <a:lnTo>
                  <a:pt x="35367" y="88807"/>
                </a:lnTo>
                <a:cubicBezTo>
                  <a:pt x="34320" y="90253"/>
                  <a:pt x="32703" y="91147"/>
                  <a:pt x="30915" y="91299"/>
                </a:cubicBezTo>
                <a:cubicBezTo>
                  <a:pt x="29127" y="91451"/>
                  <a:pt x="27395" y="90786"/>
                  <a:pt x="26140" y="89530"/>
                </a:cubicBezTo>
                <a:lnTo>
                  <a:pt x="1788" y="65178"/>
                </a:lnTo>
                <a:cubicBezTo>
                  <a:pt x="-590" y="62800"/>
                  <a:pt x="-590" y="58938"/>
                  <a:pt x="1788" y="56560"/>
                </a:cubicBezTo>
                <a:cubicBezTo>
                  <a:pt x="4166" y="54182"/>
                  <a:pt x="8028" y="54182"/>
                  <a:pt x="10406" y="56560"/>
                </a:cubicBezTo>
                <a:lnTo>
                  <a:pt x="29716" y="75870"/>
                </a:lnTo>
                <a:lnTo>
                  <a:pt x="74234" y="14668"/>
                </a:lnTo>
                <a:cubicBezTo>
                  <a:pt x="76213" y="11947"/>
                  <a:pt x="80018" y="11339"/>
                  <a:pt x="82738" y="13317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6" name="Text 84"/>
          <p:cNvSpPr/>
          <p:nvPr/>
        </p:nvSpPr>
        <p:spPr>
          <a:xfrm>
            <a:off x="6315821" y="5558150"/>
            <a:ext cx="714312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API 数据接入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6162642" y="5890482"/>
            <a:ext cx="5519680" cy="811718"/>
          </a:xfrm>
          <a:custGeom>
            <a:avLst/>
            <a:gdLst/>
            <a:ahLst/>
            <a:cxnLst/>
            <a:rect l="l" t="t" r="r" b="b"/>
            <a:pathLst>
              <a:path w="5519680" h="811718">
                <a:moveTo>
                  <a:pt x="0" y="0"/>
                </a:moveTo>
                <a:lnTo>
                  <a:pt x="5454743" y="0"/>
                </a:lnTo>
                <a:cubicBezTo>
                  <a:pt x="5490607" y="0"/>
                  <a:pt x="5519680" y="29073"/>
                  <a:pt x="5519680" y="64937"/>
                </a:cubicBezTo>
                <a:lnTo>
                  <a:pt x="5519680" y="746780"/>
                </a:lnTo>
                <a:cubicBezTo>
                  <a:pt x="5519680" y="782644"/>
                  <a:pt x="5490607" y="811718"/>
                  <a:pt x="5454743" y="811718"/>
                </a:cubicBez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88" name="Shape 86"/>
          <p:cNvSpPr/>
          <p:nvPr/>
        </p:nvSpPr>
        <p:spPr>
          <a:xfrm>
            <a:off x="6162642" y="5890482"/>
            <a:ext cx="32469" cy="811718"/>
          </a:xfrm>
          <a:custGeom>
            <a:avLst/>
            <a:gdLst/>
            <a:ahLst/>
            <a:cxnLst/>
            <a:rect l="l" t="t" r="r" b="b"/>
            <a:pathLst>
              <a:path w="32469" h="811718">
                <a:moveTo>
                  <a:pt x="0" y="0"/>
                </a:moveTo>
                <a:lnTo>
                  <a:pt x="32469" y="0"/>
                </a:lnTo>
                <a:lnTo>
                  <a:pt x="32469" y="811718"/>
                </a:lnTo>
                <a:lnTo>
                  <a:pt x="0" y="811718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89" name="Text 87"/>
          <p:cNvSpPr/>
          <p:nvPr/>
        </p:nvSpPr>
        <p:spPr>
          <a:xfrm>
            <a:off x="6243813" y="5955419"/>
            <a:ext cx="5430391" cy="1623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6243813" y="6150231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91" name="Text 89"/>
          <p:cNvSpPr/>
          <p:nvPr/>
        </p:nvSpPr>
        <p:spPr>
          <a:xfrm>
            <a:off x="6268165" y="6215169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+200%</a:t>
            </a:r>
            <a:endParaRPr lang="en-US" sz="1600" dirty="0"/>
          </a:p>
        </p:txBody>
      </p:sp>
      <p:sp>
        <p:nvSpPr>
          <p:cNvPr id="92" name="Text 90"/>
          <p:cNvSpPr/>
          <p:nvPr/>
        </p:nvSpPr>
        <p:spPr>
          <a:xfrm>
            <a:off x="6284399" y="6442450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内容生产效率</a:t>
            </a:r>
            <a:endParaRPr lang="en-US" sz="1600" dirty="0"/>
          </a:p>
        </p:txBody>
      </p:sp>
      <p:sp>
        <p:nvSpPr>
          <p:cNvPr id="93" name="Shape 91"/>
          <p:cNvSpPr/>
          <p:nvPr/>
        </p:nvSpPr>
        <p:spPr>
          <a:xfrm>
            <a:off x="8962137" y="6150231"/>
            <a:ext cx="2654317" cy="487031"/>
          </a:xfrm>
          <a:custGeom>
            <a:avLst/>
            <a:gdLst/>
            <a:ahLst/>
            <a:cxnLst/>
            <a:rect l="l" t="t" r="r" b="b"/>
            <a:pathLst>
              <a:path w="2654317" h="487031">
                <a:moveTo>
                  <a:pt x="32470" y="0"/>
                </a:moveTo>
                <a:lnTo>
                  <a:pt x="2621847" y="0"/>
                </a:lnTo>
                <a:cubicBezTo>
                  <a:pt x="2639779" y="0"/>
                  <a:pt x="2654317" y="14537"/>
                  <a:pt x="2654317" y="32470"/>
                </a:cubicBezTo>
                <a:lnTo>
                  <a:pt x="2654317" y="454560"/>
                </a:lnTo>
                <a:cubicBezTo>
                  <a:pt x="2654317" y="472493"/>
                  <a:pt x="2639779" y="487031"/>
                  <a:pt x="2621847" y="487031"/>
                </a:cubicBezTo>
                <a:lnTo>
                  <a:pt x="32470" y="487031"/>
                </a:lnTo>
                <a:cubicBezTo>
                  <a:pt x="14537" y="487031"/>
                  <a:pt x="0" y="472493"/>
                  <a:pt x="0" y="454560"/>
                </a:cubicBezTo>
                <a:lnTo>
                  <a:pt x="0" y="32470"/>
                </a:lnTo>
                <a:cubicBezTo>
                  <a:pt x="0" y="14549"/>
                  <a:pt x="14549" y="0"/>
                  <a:pt x="32470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94" name="Text 92"/>
          <p:cNvSpPr/>
          <p:nvPr/>
        </p:nvSpPr>
        <p:spPr>
          <a:xfrm>
            <a:off x="8986489" y="6215169"/>
            <a:ext cx="2605614" cy="22728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+3倍</a:t>
            </a:r>
            <a:endParaRPr lang="en-US" sz="1600" dirty="0"/>
          </a:p>
        </p:txBody>
      </p:sp>
      <p:sp>
        <p:nvSpPr>
          <p:cNvPr id="95" name="Text 93"/>
          <p:cNvSpPr/>
          <p:nvPr/>
        </p:nvSpPr>
        <p:spPr>
          <a:xfrm>
            <a:off x="9002723" y="6442450"/>
            <a:ext cx="2573145" cy="129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6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分析深度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2275" y="465344"/>
            <a:ext cx="55841" cy="446730"/>
          </a:xfrm>
          <a:custGeom>
            <a:avLst/>
            <a:gdLst/>
            <a:ahLst/>
            <a:cxnLst/>
            <a:rect l="l" t="t" r="r" b="b"/>
            <a:pathLst>
              <a:path w="55841" h="446730">
                <a:moveTo>
                  <a:pt x="0" y="0"/>
                </a:moveTo>
                <a:lnTo>
                  <a:pt x="55841" y="0"/>
                </a:lnTo>
                <a:lnTo>
                  <a:pt x="55841" y="446730"/>
                </a:lnTo>
                <a:lnTo>
                  <a:pt x="0" y="44673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58A6FF">
                  <a:alpha val="30000"/>
                </a:srgbClr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539798" y="372275"/>
            <a:ext cx="2419786" cy="22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kern="0" spc="59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BUSINESS VALUE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9798" y="632867"/>
            <a:ext cx="2512855" cy="3722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4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用户场景与价值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70095" y="1079597"/>
            <a:ext cx="11233392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为四类核心用户创造价值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75377" y="1417747"/>
            <a:ext cx="5683395" cy="2574901"/>
          </a:xfrm>
          <a:custGeom>
            <a:avLst/>
            <a:gdLst/>
            <a:ahLst/>
            <a:cxnLst/>
            <a:rect l="l" t="t" r="r" b="b"/>
            <a:pathLst>
              <a:path w="5683395" h="2574901">
                <a:moveTo>
                  <a:pt x="111673" y="0"/>
                </a:moveTo>
                <a:lnTo>
                  <a:pt x="5571722" y="0"/>
                </a:lnTo>
                <a:cubicBezTo>
                  <a:pt x="5633398" y="0"/>
                  <a:pt x="5683395" y="49998"/>
                  <a:pt x="5683395" y="111673"/>
                </a:cubicBezTo>
                <a:lnTo>
                  <a:pt x="5683395" y="2463227"/>
                </a:lnTo>
                <a:cubicBezTo>
                  <a:pt x="5683395" y="2524903"/>
                  <a:pt x="5633398" y="2574901"/>
                  <a:pt x="5571722" y="2574901"/>
                </a:cubicBezTo>
                <a:lnTo>
                  <a:pt x="111673" y="2574901"/>
                </a:lnTo>
                <a:cubicBezTo>
                  <a:pt x="49998" y="2574901"/>
                  <a:pt x="0" y="2524903"/>
                  <a:pt x="0" y="2463227"/>
                </a:cubicBezTo>
                <a:lnTo>
                  <a:pt x="0" y="111673"/>
                </a:lnTo>
                <a:cubicBezTo>
                  <a:pt x="0" y="50039"/>
                  <a:pt x="50039" y="0"/>
                  <a:pt x="111673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490162" y="1532530"/>
            <a:ext cx="372275" cy="372275"/>
          </a:xfrm>
          <a:custGeom>
            <a:avLst/>
            <a:gdLst/>
            <a:ahLst/>
            <a:cxnLst/>
            <a:rect l="l" t="t" r="r" b="b"/>
            <a:pathLst>
              <a:path w="372275" h="372275">
                <a:moveTo>
                  <a:pt x="74455" y="0"/>
                </a:moveTo>
                <a:lnTo>
                  <a:pt x="297820" y="0"/>
                </a:lnTo>
                <a:cubicBezTo>
                  <a:pt x="338913" y="0"/>
                  <a:pt x="372275" y="33362"/>
                  <a:pt x="372275" y="74455"/>
                </a:cubicBezTo>
                <a:lnTo>
                  <a:pt x="372275" y="297820"/>
                </a:lnTo>
                <a:cubicBezTo>
                  <a:pt x="372275" y="338913"/>
                  <a:pt x="338913" y="372275"/>
                  <a:pt x="297820" y="372275"/>
                </a:cubicBezTo>
                <a:lnTo>
                  <a:pt x="74455" y="372275"/>
                </a:lnTo>
                <a:cubicBezTo>
                  <a:pt x="33362" y="372275"/>
                  <a:pt x="0" y="338913"/>
                  <a:pt x="0" y="297820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583231" y="1625598"/>
            <a:ext cx="186137" cy="186137"/>
          </a:xfrm>
          <a:custGeom>
            <a:avLst/>
            <a:gdLst/>
            <a:ahLst/>
            <a:cxnLst/>
            <a:rect l="l" t="t" r="r" b="b"/>
            <a:pathLst>
              <a:path w="186137" h="186137">
                <a:moveTo>
                  <a:pt x="23267" y="23267"/>
                </a:moveTo>
                <a:cubicBezTo>
                  <a:pt x="23267" y="16832"/>
                  <a:pt x="18068" y="11634"/>
                  <a:pt x="11634" y="11634"/>
                </a:cubicBezTo>
                <a:cubicBezTo>
                  <a:pt x="5199" y="11634"/>
                  <a:pt x="0" y="16832"/>
                  <a:pt x="0" y="23267"/>
                </a:cubicBezTo>
                <a:lnTo>
                  <a:pt x="0" y="145420"/>
                </a:lnTo>
                <a:cubicBezTo>
                  <a:pt x="0" y="161489"/>
                  <a:pt x="13015" y="174504"/>
                  <a:pt x="29084" y="174504"/>
                </a:cubicBezTo>
                <a:lnTo>
                  <a:pt x="174504" y="174504"/>
                </a:lnTo>
                <a:cubicBezTo>
                  <a:pt x="180939" y="174504"/>
                  <a:pt x="186137" y="169305"/>
                  <a:pt x="186137" y="162870"/>
                </a:cubicBezTo>
                <a:cubicBezTo>
                  <a:pt x="186137" y="156435"/>
                  <a:pt x="180939" y="151237"/>
                  <a:pt x="174504" y="151237"/>
                </a:cubicBezTo>
                <a:lnTo>
                  <a:pt x="29084" y="151237"/>
                </a:lnTo>
                <a:cubicBezTo>
                  <a:pt x="25885" y="151237"/>
                  <a:pt x="23267" y="148619"/>
                  <a:pt x="23267" y="145420"/>
                </a:cubicBezTo>
                <a:lnTo>
                  <a:pt x="23267" y="23267"/>
                </a:lnTo>
                <a:close/>
                <a:moveTo>
                  <a:pt x="171086" y="54751"/>
                </a:moveTo>
                <a:cubicBezTo>
                  <a:pt x="175631" y="50206"/>
                  <a:pt x="175631" y="42826"/>
                  <a:pt x="171086" y="38282"/>
                </a:cubicBezTo>
                <a:cubicBezTo>
                  <a:pt x="166542" y="33737"/>
                  <a:pt x="159162" y="33737"/>
                  <a:pt x="154618" y="38282"/>
                </a:cubicBezTo>
                <a:lnTo>
                  <a:pt x="116336" y="76600"/>
                </a:lnTo>
                <a:lnTo>
                  <a:pt x="95468" y="55769"/>
                </a:lnTo>
                <a:cubicBezTo>
                  <a:pt x="90924" y="51224"/>
                  <a:pt x="83544" y="51224"/>
                  <a:pt x="78999" y="55769"/>
                </a:cubicBezTo>
                <a:lnTo>
                  <a:pt x="44099" y="90669"/>
                </a:lnTo>
                <a:cubicBezTo>
                  <a:pt x="39554" y="95214"/>
                  <a:pt x="39554" y="102594"/>
                  <a:pt x="44099" y="107138"/>
                </a:cubicBezTo>
                <a:cubicBezTo>
                  <a:pt x="48643" y="111682"/>
                  <a:pt x="56023" y="111682"/>
                  <a:pt x="60567" y="107138"/>
                </a:cubicBezTo>
                <a:lnTo>
                  <a:pt x="87252" y="80454"/>
                </a:lnTo>
                <a:lnTo>
                  <a:pt x="108120" y="101321"/>
                </a:lnTo>
                <a:cubicBezTo>
                  <a:pt x="112664" y="105866"/>
                  <a:pt x="120044" y="105866"/>
                  <a:pt x="124588" y="101321"/>
                </a:cubicBezTo>
                <a:lnTo>
                  <a:pt x="171123" y="54787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9" name="Text 7"/>
          <p:cNvSpPr/>
          <p:nvPr/>
        </p:nvSpPr>
        <p:spPr>
          <a:xfrm>
            <a:off x="974119" y="1532530"/>
            <a:ext cx="1442565" cy="22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量化团队 &amp; 对冲基金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74119" y="1755895"/>
            <a:ext cx="1423951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Quant Teams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90162" y="2017650"/>
            <a:ext cx="5518974" cy="1861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痛点：缺乏高质量数据接口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93264" y="2244118"/>
            <a:ext cx="5441417" cy="657685"/>
          </a:xfrm>
          <a:custGeom>
            <a:avLst/>
            <a:gdLst/>
            <a:ahLst/>
            <a:cxnLst/>
            <a:rect l="l" t="t" r="r" b="b"/>
            <a:pathLst>
              <a:path w="5441417" h="657685">
                <a:moveTo>
                  <a:pt x="74457" y="0"/>
                </a:moveTo>
                <a:lnTo>
                  <a:pt x="5366960" y="0"/>
                </a:lnTo>
                <a:cubicBezTo>
                  <a:pt x="5408081" y="0"/>
                  <a:pt x="5441417" y="33335"/>
                  <a:pt x="5441417" y="74457"/>
                </a:cubicBezTo>
                <a:lnTo>
                  <a:pt x="5441417" y="583229"/>
                </a:lnTo>
                <a:cubicBezTo>
                  <a:pt x="5441417" y="624350"/>
                  <a:pt x="5408081" y="657685"/>
                  <a:pt x="5366960" y="657685"/>
                </a:cubicBezTo>
                <a:lnTo>
                  <a:pt x="74457" y="657685"/>
                </a:lnTo>
                <a:cubicBezTo>
                  <a:pt x="33335" y="657685"/>
                  <a:pt x="0" y="624350"/>
                  <a:pt x="0" y="583229"/>
                </a:cubicBezTo>
                <a:lnTo>
                  <a:pt x="0" y="74457"/>
                </a:lnTo>
                <a:cubicBezTo>
                  <a:pt x="0" y="33363"/>
                  <a:pt x="33363" y="0"/>
                  <a:pt x="7445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570821" y="2321678"/>
            <a:ext cx="5342144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1762" y="2526429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5" name="Text 13"/>
          <p:cNvSpPr/>
          <p:nvPr/>
        </p:nvSpPr>
        <p:spPr>
          <a:xfrm>
            <a:off x="784879" y="2507815"/>
            <a:ext cx="1917215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RESTful API + WebSocket实时数据流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91762" y="2693953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7" name="Text 15"/>
          <p:cNvSpPr/>
          <p:nvPr/>
        </p:nvSpPr>
        <p:spPr>
          <a:xfrm>
            <a:off x="784879" y="2675339"/>
            <a:ext cx="1060983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历史数据回测工具包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08776" y="3019111"/>
            <a:ext cx="5435212" cy="819005"/>
          </a:xfrm>
          <a:custGeom>
            <a:avLst/>
            <a:gdLst/>
            <a:ahLst/>
            <a:cxnLst/>
            <a:rect l="l" t="t" r="r" b="b"/>
            <a:pathLst>
              <a:path w="5435212" h="819005">
                <a:moveTo>
                  <a:pt x="0" y="0"/>
                </a:moveTo>
                <a:lnTo>
                  <a:pt x="5360757" y="0"/>
                </a:lnTo>
                <a:cubicBezTo>
                  <a:pt x="5401877" y="0"/>
                  <a:pt x="5435212" y="33335"/>
                  <a:pt x="5435212" y="74456"/>
                </a:cubicBezTo>
                <a:lnTo>
                  <a:pt x="5435212" y="744549"/>
                </a:lnTo>
                <a:cubicBezTo>
                  <a:pt x="5435212" y="785670"/>
                  <a:pt x="5401877" y="819005"/>
                  <a:pt x="5360757" y="819005"/>
                </a:cubicBezTo>
                <a:lnTo>
                  <a:pt x="0" y="81900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19" name="Shape 17"/>
          <p:cNvSpPr/>
          <p:nvPr/>
        </p:nvSpPr>
        <p:spPr>
          <a:xfrm>
            <a:off x="508776" y="3019111"/>
            <a:ext cx="37227" cy="819005"/>
          </a:xfrm>
          <a:custGeom>
            <a:avLst/>
            <a:gdLst/>
            <a:ahLst/>
            <a:cxnLst/>
            <a:rect l="l" t="t" r="r" b="b"/>
            <a:pathLst>
              <a:path w="37227" h="819005">
                <a:moveTo>
                  <a:pt x="0" y="0"/>
                </a:moveTo>
                <a:lnTo>
                  <a:pt x="37227" y="0"/>
                </a:lnTo>
                <a:lnTo>
                  <a:pt x="37227" y="819005"/>
                </a:lnTo>
                <a:lnTo>
                  <a:pt x="0" y="819005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0" name="Text 18"/>
          <p:cNvSpPr/>
          <p:nvPr/>
        </p:nvSpPr>
        <p:spPr>
          <a:xfrm>
            <a:off x="601844" y="3093566"/>
            <a:ext cx="5323530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01844" y="3279704"/>
            <a:ext cx="5267689" cy="483957"/>
          </a:xfrm>
          <a:custGeom>
            <a:avLst/>
            <a:gdLst/>
            <a:ahLst/>
            <a:cxnLst/>
            <a:rect l="l" t="t" r="r" b="b"/>
            <a:pathLst>
              <a:path w="5267689" h="483957">
                <a:moveTo>
                  <a:pt x="37226" y="0"/>
                </a:moveTo>
                <a:lnTo>
                  <a:pt x="5230463" y="0"/>
                </a:lnTo>
                <a:cubicBezTo>
                  <a:pt x="5251022" y="0"/>
                  <a:pt x="5267689" y="16667"/>
                  <a:pt x="5267689" y="37226"/>
                </a:cubicBezTo>
                <a:lnTo>
                  <a:pt x="5267689" y="446731"/>
                </a:lnTo>
                <a:cubicBezTo>
                  <a:pt x="5267689" y="467291"/>
                  <a:pt x="5251022" y="483957"/>
                  <a:pt x="5230463" y="483957"/>
                </a:cubicBezTo>
                <a:lnTo>
                  <a:pt x="37226" y="483957"/>
                </a:lnTo>
                <a:cubicBezTo>
                  <a:pt x="16667" y="483957"/>
                  <a:pt x="0" y="467291"/>
                  <a:pt x="0" y="446731"/>
                </a:cubicBezTo>
                <a:lnTo>
                  <a:pt x="0" y="37226"/>
                </a:lnTo>
                <a:cubicBezTo>
                  <a:pt x="0" y="16680"/>
                  <a:pt x="16680" y="0"/>
                  <a:pt x="37226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22" name="Text 20"/>
          <p:cNvSpPr/>
          <p:nvPr/>
        </p:nvSpPr>
        <p:spPr>
          <a:xfrm>
            <a:off x="676299" y="3354159"/>
            <a:ext cx="5174620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年化数据服务价值: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76299" y="3503069"/>
            <a:ext cx="5183927" cy="1861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5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$25,000 - $100,000/团队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37299" y="1417747"/>
            <a:ext cx="5683395" cy="2574901"/>
          </a:xfrm>
          <a:custGeom>
            <a:avLst/>
            <a:gdLst/>
            <a:ahLst/>
            <a:cxnLst/>
            <a:rect l="l" t="t" r="r" b="b"/>
            <a:pathLst>
              <a:path w="5683395" h="2574901">
                <a:moveTo>
                  <a:pt x="111673" y="0"/>
                </a:moveTo>
                <a:lnTo>
                  <a:pt x="5571722" y="0"/>
                </a:lnTo>
                <a:cubicBezTo>
                  <a:pt x="5633398" y="0"/>
                  <a:pt x="5683395" y="49998"/>
                  <a:pt x="5683395" y="111673"/>
                </a:cubicBezTo>
                <a:lnTo>
                  <a:pt x="5683395" y="2463227"/>
                </a:lnTo>
                <a:cubicBezTo>
                  <a:pt x="5683395" y="2524903"/>
                  <a:pt x="5633398" y="2574901"/>
                  <a:pt x="5571722" y="2574901"/>
                </a:cubicBezTo>
                <a:lnTo>
                  <a:pt x="111673" y="2574901"/>
                </a:lnTo>
                <a:cubicBezTo>
                  <a:pt x="49998" y="2574901"/>
                  <a:pt x="0" y="2524903"/>
                  <a:pt x="0" y="2463227"/>
                </a:cubicBezTo>
                <a:lnTo>
                  <a:pt x="0" y="111673"/>
                </a:lnTo>
                <a:cubicBezTo>
                  <a:pt x="0" y="50039"/>
                  <a:pt x="50039" y="0"/>
                  <a:pt x="111673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6252084" y="1532530"/>
            <a:ext cx="372275" cy="372275"/>
          </a:xfrm>
          <a:custGeom>
            <a:avLst/>
            <a:gdLst/>
            <a:ahLst/>
            <a:cxnLst/>
            <a:rect l="l" t="t" r="r" b="b"/>
            <a:pathLst>
              <a:path w="372275" h="372275">
                <a:moveTo>
                  <a:pt x="74455" y="0"/>
                </a:moveTo>
                <a:lnTo>
                  <a:pt x="297820" y="0"/>
                </a:lnTo>
                <a:cubicBezTo>
                  <a:pt x="338913" y="0"/>
                  <a:pt x="372275" y="33362"/>
                  <a:pt x="372275" y="74455"/>
                </a:cubicBezTo>
                <a:lnTo>
                  <a:pt x="372275" y="297820"/>
                </a:lnTo>
                <a:cubicBezTo>
                  <a:pt x="372275" y="338913"/>
                  <a:pt x="338913" y="372275"/>
                  <a:pt x="297820" y="372275"/>
                </a:cubicBezTo>
                <a:lnTo>
                  <a:pt x="74455" y="372275"/>
                </a:lnTo>
                <a:cubicBezTo>
                  <a:pt x="33362" y="372275"/>
                  <a:pt x="0" y="338913"/>
                  <a:pt x="0" y="297820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6321886" y="1625598"/>
            <a:ext cx="232672" cy="186137"/>
          </a:xfrm>
          <a:custGeom>
            <a:avLst/>
            <a:gdLst/>
            <a:ahLst/>
            <a:cxnLst/>
            <a:rect l="l" t="t" r="r" b="b"/>
            <a:pathLst>
              <a:path w="232672" h="186137">
                <a:moveTo>
                  <a:pt x="116336" y="5817"/>
                </a:moveTo>
                <a:cubicBezTo>
                  <a:pt x="137203" y="5817"/>
                  <a:pt x="154145" y="22759"/>
                  <a:pt x="154145" y="43626"/>
                </a:cubicBezTo>
                <a:cubicBezTo>
                  <a:pt x="154145" y="64493"/>
                  <a:pt x="137203" y="81435"/>
                  <a:pt x="116336" y="81435"/>
                </a:cubicBezTo>
                <a:cubicBezTo>
                  <a:pt x="95468" y="81435"/>
                  <a:pt x="78527" y="64493"/>
                  <a:pt x="78527" y="43626"/>
                </a:cubicBezTo>
                <a:cubicBezTo>
                  <a:pt x="78527" y="22759"/>
                  <a:pt x="95468" y="5817"/>
                  <a:pt x="116336" y="5817"/>
                </a:cubicBezTo>
                <a:close/>
                <a:moveTo>
                  <a:pt x="34901" y="31992"/>
                </a:moveTo>
                <a:cubicBezTo>
                  <a:pt x="49347" y="31992"/>
                  <a:pt x="61076" y="43721"/>
                  <a:pt x="61076" y="58168"/>
                </a:cubicBezTo>
                <a:cubicBezTo>
                  <a:pt x="61076" y="72615"/>
                  <a:pt x="49347" y="84344"/>
                  <a:pt x="34901" y="84344"/>
                </a:cubicBezTo>
                <a:cubicBezTo>
                  <a:pt x="20454" y="84344"/>
                  <a:pt x="8725" y="72615"/>
                  <a:pt x="8725" y="58168"/>
                </a:cubicBezTo>
                <a:cubicBezTo>
                  <a:pt x="8725" y="43721"/>
                  <a:pt x="20454" y="31992"/>
                  <a:pt x="34901" y="31992"/>
                </a:cubicBezTo>
                <a:close/>
                <a:moveTo>
                  <a:pt x="0" y="151237"/>
                </a:moveTo>
                <a:cubicBezTo>
                  <a:pt x="0" y="125534"/>
                  <a:pt x="20831" y="104702"/>
                  <a:pt x="46534" y="104702"/>
                </a:cubicBezTo>
                <a:cubicBezTo>
                  <a:pt x="51188" y="104702"/>
                  <a:pt x="55696" y="105393"/>
                  <a:pt x="59949" y="106665"/>
                </a:cubicBezTo>
                <a:cubicBezTo>
                  <a:pt x="47989" y="120044"/>
                  <a:pt x="40718" y="137713"/>
                  <a:pt x="40718" y="157053"/>
                </a:cubicBezTo>
                <a:lnTo>
                  <a:pt x="40718" y="162870"/>
                </a:lnTo>
                <a:cubicBezTo>
                  <a:pt x="40718" y="167015"/>
                  <a:pt x="41590" y="170941"/>
                  <a:pt x="43153" y="174504"/>
                </a:cubicBezTo>
                <a:lnTo>
                  <a:pt x="11634" y="174504"/>
                </a:lnTo>
                <a:cubicBezTo>
                  <a:pt x="5199" y="174504"/>
                  <a:pt x="0" y="169305"/>
                  <a:pt x="0" y="162870"/>
                </a:cubicBezTo>
                <a:lnTo>
                  <a:pt x="0" y="151237"/>
                </a:lnTo>
                <a:close/>
                <a:moveTo>
                  <a:pt x="189518" y="174504"/>
                </a:moveTo>
                <a:cubicBezTo>
                  <a:pt x="191082" y="170941"/>
                  <a:pt x="191954" y="167015"/>
                  <a:pt x="191954" y="162870"/>
                </a:cubicBezTo>
                <a:lnTo>
                  <a:pt x="191954" y="157053"/>
                </a:lnTo>
                <a:cubicBezTo>
                  <a:pt x="191954" y="137713"/>
                  <a:pt x="184683" y="120044"/>
                  <a:pt x="172722" y="106665"/>
                </a:cubicBezTo>
                <a:cubicBezTo>
                  <a:pt x="176976" y="105393"/>
                  <a:pt x="181484" y="104702"/>
                  <a:pt x="186137" y="104702"/>
                </a:cubicBezTo>
                <a:cubicBezTo>
                  <a:pt x="211840" y="104702"/>
                  <a:pt x="232672" y="125534"/>
                  <a:pt x="232672" y="151237"/>
                </a:cubicBezTo>
                <a:lnTo>
                  <a:pt x="232672" y="162870"/>
                </a:lnTo>
                <a:cubicBezTo>
                  <a:pt x="232672" y="169305"/>
                  <a:pt x="227473" y="174504"/>
                  <a:pt x="221038" y="174504"/>
                </a:cubicBezTo>
                <a:lnTo>
                  <a:pt x="189518" y="174504"/>
                </a:lnTo>
                <a:close/>
                <a:moveTo>
                  <a:pt x="171595" y="58168"/>
                </a:moveTo>
                <a:cubicBezTo>
                  <a:pt x="171595" y="43721"/>
                  <a:pt x="183324" y="31992"/>
                  <a:pt x="197771" y="31992"/>
                </a:cubicBezTo>
                <a:cubicBezTo>
                  <a:pt x="212218" y="31992"/>
                  <a:pt x="223947" y="43721"/>
                  <a:pt x="223947" y="58168"/>
                </a:cubicBezTo>
                <a:cubicBezTo>
                  <a:pt x="223947" y="72615"/>
                  <a:pt x="212218" y="84344"/>
                  <a:pt x="197771" y="84344"/>
                </a:cubicBezTo>
                <a:cubicBezTo>
                  <a:pt x="183324" y="84344"/>
                  <a:pt x="171595" y="72615"/>
                  <a:pt x="171595" y="58168"/>
                </a:cubicBezTo>
                <a:close/>
                <a:moveTo>
                  <a:pt x="58168" y="157053"/>
                </a:moveTo>
                <a:cubicBezTo>
                  <a:pt x="58168" y="124916"/>
                  <a:pt x="84198" y="98885"/>
                  <a:pt x="116336" y="98885"/>
                </a:cubicBezTo>
                <a:cubicBezTo>
                  <a:pt x="148474" y="98885"/>
                  <a:pt x="174504" y="124916"/>
                  <a:pt x="174504" y="157053"/>
                </a:cubicBezTo>
                <a:lnTo>
                  <a:pt x="174504" y="162870"/>
                </a:lnTo>
                <a:cubicBezTo>
                  <a:pt x="174504" y="169305"/>
                  <a:pt x="169305" y="174504"/>
                  <a:pt x="162870" y="174504"/>
                </a:cubicBezTo>
                <a:lnTo>
                  <a:pt x="69802" y="174504"/>
                </a:lnTo>
                <a:cubicBezTo>
                  <a:pt x="63367" y="174504"/>
                  <a:pt x="58168" y="169305"/>
                  <a:pt x="58168" y="162870"/>
                </a:cubicBezTo>
                <a:lnTo>
                  <a:pt x="58168" y="157053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7" name="Text 25"/>
          <p:cNvSpPr/>
          <p:nvPr/>
        </p:nvSpPr>
        <p:spPr>
          <a:xfrm>
            <a:off x="6736042" y="1532530"/>
            <a:ext cx="1172666" cy="22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DAO 与治理组织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736042" y="1755895"/>
            <a:ext cx="1154052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DAOs &amp; Governance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252084" y="1999037"/>
            <a:ext cx="5518974" cy="1861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痛点：集体决策缺乏数据支持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55187" y="2225504"/>
            <a:ext cx="5441417" cy="657685"/>
          </a:xfrm>
          <a:custGeom>
            <a:avLst/>
            <a:gdLst/>
            <a:ahLst/>
            <a:cxnLst/>
            <a:rect l="l" t="t" r="r" b="b"/>
            <a:pathLst>
              <a:path w="5441417" h="657685">
                <a:moveTo>
                  <a:pt x="74457" y="0"/>
                </a:moveTo>
                <a:lnTo>
                  <a:pt x="5366960" y="0"/>
                </a:lnTo>
                <a:cubicBezTo>
                  <a:pt x="5408081" y="0"/>
                  <a:pt x="5441417" y="33335"/>
                  <a:pt x="5441417" y="74457"/>
                </a:cubicBezTo>
                <a:lnTo>
                  <a:pt x="5441417" y="583229"/>
                </a:lnTo>
                <a:cubicBezTo>
                  <a:pt x="5441417" y="624350"/>
                  <a:pt x="5408081" y="657685"/>
                  <a:pt x="5366960" y="657685"/>
                </a:cubicBezTo>
                <a:lnTo>
                  <a:pt x="74457" y="657685"/>
                </a:lnTo>
                <a:cubicBezTo>
                  <a:pt x="33335" y="657685"/>
                  <a:pt x="0" y="624350"/>
                  <a:pt x="0" y="583229"/>
                </a:cubicBezTo>
                <a:lnTo>
                  <a:pt x="0" y="74457"/>
                </a:lnTo>
                <a:cubicBezTo>
                  <a:pt x="0" y="33363"/>
                  <a:pt x="33363" y="0"/>
                  <a:pt x="7445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6332744" y="2303064"/>
            <a:ext cx="5342144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53684" y="2507815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3" name="Text 31"/>
          <p:cNvSpPr/>
          <p:nvPr/>
        </p:nvSpPr>
        <p:spPr>
          <a:xfrm>
            <a:off x="6546802" y="2489202"/>
            <a:ext cx="1060983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社区情绪分析仪表盘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53684" y="2675339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5" name="Text 33"/>
          <p:cNvSpPr/>
          <p:nvPr/>
        </p:nvSpPr>
        <p:spPr>
          <a:xfrm>
            <a:off x="6546802" y="2656725"/>
            <a:ext cx="949301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提案预测市场集成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270698" y="2963270"/>
            <a:ext cx="5435212" cy="893460"/>
          </a:xfrm>
          <a:custGeom>
            <a:avLst/>
            <a:gdLst/>
            <a:ahLst/>
            <a:cxnLst/>
            <a:rect l="l" t="t" r="r" b="b"/>
            <a:pathLst>
              <a:path w="5435212" h="893460">
                <a:moveTo>
                  <a:pt x="0" y="0"/>
                </a:moveTo>
                <a:lnTo>
                  <a:pt x="5360760" y="0"/>
                </a:lnTo>
                <a:cubicBezTo>
                  <a:pt x="5401879" y="0"/>
                  <a:pt x="5435212" y="33333"/>
                  <a:pt x="5435212" y="74452"/>
                </a:cubicBezTo>
                <a:lnTo>
                  <a:pt x="5435212" y="819008"/>
                </a:lnTo>
                <a:cubicBezTo>
                  <a:pt x="5435212" y="860126"/>
                  <a:pt x="5401879" y="893460"/>
                  <a:pt x="5360760" y="893460"/>
                </a:cubicBez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37" name="Shape 35"/>
          <p:cNvSpPr/>
          <p:nvPr/>
        </p:nvSpPr>
        <p:spPr>
          <a:xfrm>
            <a:off x="6270698" y="2963270"/>
            <a:ext cx="37227" cy="893460"/>
          </a:xfrm>
          <a:custGeom>
            <a:avLst/>
            <a:gdLst/>
            <a:ahLst/>
            <a:cxnLst/>
            <a:rect l="l" t="t" r="r" b="b"/>
            <a:pathLst>
              <a:path w="37227" h="893460">
                <a:moveTo>
                  <a:pt x="0" y="0"/>
                </a:moveTo>
                <a:lnTo>
                  <a:pt x="37227" y="0"/>
                </a:lnTo>
                <a:lnTo>
                  <a:pt x="37227" y="893460"/>
                </a:ln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8" name="Text 36"/>
          <p:cNvSpPr/>
          <p:nvPr/>
        </p:nvSpPr>
        <p:spPr>
          <a:xfrm>
            <a:off x="6363767" y="3037725"/>
            <a:ext cx="5323530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63767" y="3223863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0" name="Text 38"/>
          <p:cNvSpPr/>
          <p:nvPr/>
        </p:nvSpPr>
        <p:spPr>
          <a:xfrm>
            <a:off x="6396341" y="3298318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+30-50%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10301" y="3558910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决策准确性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9033772" y="3223863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43" name="Text 41"/>
          <p:cNvSpPr/>
          <p:nvPr/>
        </p:nvSpPr>
        <p:spPr>
          <a:xfrm>
            <a:off x="9066346" y="3298318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-70%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080306" y="3558910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信息搜集时间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75377" y="4072045"/>
            <a:ext cx="5683395" cy="2574901"/>
          </a:xfrm>
          <a:custGeom>
            <a:avLst/>
            <a:gdLst/>
            <a:ahLst/>
            <a:cxnLst/>
            <a:rect l="l" t="t" r="r" b="b"/>
            <a:pathLst>
              <a:path w="5683395" h="2574901">
                <a:moveTo>
                  <a:pt x="111673" y="0"/>
                </a:moveTo>
                <a:lnTo>
                  <a:pt x="5571722" y="0"/>
                </a:lnTo>
                <a:cubicBezTo>
                  <a:pt x="5633398" y="0"/>
                  <a:pt x="5683395" y="49998"/>
                  <a:pt x="5683395" y="111673"/>
                </a:cubicBezTo>
                <a:lnTo>
                  <a:pt x="5683395" y="2463227"/>
                </a:lnTo>
                <a:cubicBezTo>
                  <a:pt x="5683395" y="2524903"/>
                  <a:pt x="5633398" y="2574901"/>
                  <a:pt x="5571722" y="2574901"/>
                </a:cubicBezTo>
                <a:lnTo>
                  <a:pt x="111673" y="2574901"/>
                </a:lnTo>
                <a:cubicBezTo>
                  <a:pt x="49998" y="2574901"/>
                  <a:pt x="0" y="2524903"/>
                  <a:pt x="0" y="2463227"/>
                </a:cubicBezTo>
                <a:lnTo>
                  <a:pt x="0" y="111673"/>
                </a:lnTo>
                <a:cubicBezTo>
                  <a:pt x="0" y="50039"/>
                  <a:pt x="50039" y="0"/>
                  <a:pt x="111673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46" name="Shape 44"/>
          <p:cNvSpPr/>
          <p:nvPr/>
        </p:nvSpPr>
        <p:spPr>
          <a:xfrm>
            <a:off x="490162" y="4186833"/>
            <a:ext cx="372275" cy="372275"/>
          </a:xfrm>
          <a:custGeom>
            <a:avLst/>
            <a:gdLst/>
            <a:ahLst/>
            <a:cxnLst/>
            <a:rect l="l" t="t" r="r" b="b"/>
            <a:pathLst>
              <a:path w="372275" h="372275">
                <a:moveTo>
                  <a:pt x="74455" y="0"/>
                </a:moveTo>
                <a:lnTo>
                  <a:pt x="297820" y="0"/>
                </a:lnTo>
                <a:cubicBezTo>
                  <a:pt x="338913" y="0"/>
                  <a:pt x="372275" y="33362"/>
                  <a:pt x="372275" y="74455"/>
                </a:cubicBezTo>
                <a:lnTo>
                  <a:pt x="372275" y="297820"/>
                </a:lnTo>
                <a:cubicBezTo>
                  <a:pt x="372275" y="338913"/>
                  <a:pt x="338913" y="372275"/>
                  <a:pt x="297820" y="372275"/>
                </a:cubicBezTo>
                <a:lnTo>
                  <a:pt x="74455" y="372275"/>
                </a:lnTo>
                <a:cubicBezTo>
                  <a:pt x="33362" y="372275"/>
                  <a:pt x="0" y="338913"/>
                  <a:pt x="0" y="297820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47" name="Shape 45"/>
          <p:cNvSpPr/>
          <p:nvPr/>
        </p:nvSpPr>
        <p:spPr>
          <a:xfrm>
            <a:off x="594864" y="4279902"/>
            <a:ext cx="162870" cy="186137"/>
          </a:xfrm>
          <a:custGeom>
            <a:avLst/>
            <a:gdLst/>
            <a:ahLst/>
            <a:cxnLst/>
            <a:rect l="l" t="t" r="r" b="b"/>
            <a:pathLst>
              <a:path w="162870" h="186137">
                <a:moveTo>
                  <a:pt x="81435" y="90160"/>
                </a:moveTo>
                <a:cubicBezTo>
                  <a:pt x="57357" y="90160"/>
                  <a:pt x="37809" y="70612"/>
                  <a:pt x="37809" y="46534"/>
                </a:cubicBezTo>
                <a:cubicBezTo>
                  <a:pt x="37809" y="22457"/>
                  <a:pt x="57357" y="2908"/>
                  <a:pt x="81435" y="2908"/>
                </a:cubicBezTo>
                <a:cubicBezTo>
                  <a:pt x="105513" y="2908"/>
                  <a:pt x="125061" y="22457"/>
                  <a:pt x="125061" y="46534"/>
                </a:cubicBezTo>
                <a:cubicBezTo>
                  <a:pt x="125061" y="70612"/>
                  <a:pt x="105513" y="90160"/>
                  <a:pt x="81435" y="90160"/>
                </a:cubicBezTo>
                <a:close/>
                <a:moveTo>
                  <a:pt x="70347" y="110519"/>
                </a:moveTo>
                <a:lnTo>
                  <a:pt x="92523" y="110519"/>
                </a:lnTo>
                <a:cubicBezTo>
                  <a:pt x="96050" y="110519"/>
                  <a:pt x="98885" y="113355"/>
                  <a:pt x="98885" y="116881"/>
                </a:cubicBezTo>
                <a:cubicBezTo>
                  <a:pt x="98885" y="118408"/>
                  <a:pt x="98340" y="119862"/>
                  <a:pt x="97359" y="121026"/>
                </a:cubicBezTo>
                <a:lnTo>
                  <a:pt x="87397" y="132659"/>
                </a:lnTo>
                <a:lnTo>
                  <a:pt x="98667" y="174504"/>
                </a:lnTo>
                <a:lnTo>
                  <a:pt x="98885" y="174504"/>
                </a:lnTo>
                <a:lnTo>
                  <a:pt x="111464" y="124152"/>
                </a:lnTo>
                <a:cubicBezTo>
                  <a:pt x="112264" y="120989"/>
                  <a:pt x="115500" y="119062"/>
                  <a:pt x="118554" y="120226"/>
                </a:cubicBezTo>
                <a:cubicBezTo>
                  <a:pt x="141057" y="128806"/>
                  <a:pt x="157053" y="150619"/>
                  <a:pt x="157053" y="176140"/>
                </a:cubicBezTo>
                <a:cubicBezTo>
                  <a:pt x="157053" y="181629"/>
                  <a:pt x="152582" y="186101"/>
                  <a:pt x="147092" y="186101"/>
                </a:cubicBezTo>
                <a:lnTo>
                  <a:pt x="15778" y="186137"/>
                </a:lnTo>
                <a:cubicBezTo>
                  <a:pt x="10288" y="186137"/>
                  <a:pt x="5817" y="181666"/>
                  <a:pt x="5817" y="176176"/>
                </a:cubicBezTo>
                <a:cubicBezTo>
                  <a:pt x="5817" y="150655"/>
                  <a:pt x="21813" y="128842"/>
                  <a:pt x="44317" y="120262"/>
                </a:cubicBezTo>
                <a:cubicBezTo>
                  <a:pt x="47371" y="119099"/>
                  <a:pt x="50606" y="121026"/>
                  <a:pt x="51406" y="124189"/>
                </a:cubicBezTo>
                <a:lnTo>
                  <a:pt x="63985" y="174540"/>
                </a:lnTo>
                <a:lnTo>
                  <a:pt x="64203" y="174540"/>
                </a:lnTo>
                <a:lnTo>
                  <a:pt x="75473" y="132696"/>
                </a:lnTo>
                <a:lnTo>
                  <a:pt x="65512" y="121062"/>
                </a:lnTo>
                <a:cubicBezTo>
                  <a:pt x="64530" y="119899"/>
                  <a:pt x="63985" y="118444"/>
                  <a:pt x="63985" y="116918"/>
                </a:cubicBezTo>
                <a:cubicBezTo>
                  <a:pt x="63985" y="113391"/>
                  <a:pt x="66820" y="110555"/>
                  <a:pt x="70347" y="110555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8" name="Text 46"/>
          <p:cNvSpPr/>
          <p:nvPr/>
        </p:nvSpPr>
        <p:spPr>
          <a:xfrm>
            <a:off x="974119" y="4186833"/>
            <a:ext cx="819005" cy="22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活跃交易者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74119" y="4410198"/>
            <a:ext cx="800391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Active Traders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90162" y="4653340"/>
            <a:ext cx="5518974" cy="1861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痛点：难以识别有效信号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493264" y="4879807"/>
            <a:ext cx="5441417" cy="657685"/>
          </a:xfrm>
          <a:custGeom>
            <a:avLst/>
            <a:gdLst/>
            <a:ahLst/>
            <a:cxnLst/>
            <a:rect l="l" t="t" r="r" b="b"/>
            <a:pathLst>
              <a:path w="5441417" h="657685">
                <a:moveTo>
                  <a:pt x="74457" y="0"/>
                </a:moveTo>
                <a:lnTo>
                  <a:pt x="5366960" y="0"/>
                </a:lnTo>
                <a:cubicBezTo>
                  <a:pt x="5408081" y="0"/>
                  <a:pt x="5441417" y="33335"/>
                  <a:pt x="5441417" y="74457"/>
                </a:cubicBezTo>
                <a:lnTo>
                  <a:pt x="5441417" y="583229"/>
                </a:lnTo>
                <a:cubicBezTo>
                  <a:pt x="5441417" y="624350"/>
                  <a:pt x="5408081" y="657685"/>
                  <a:pt x="5366960" y="657685"/>
                </a:cubicBezTo>
                <a:lnTo>
                  <a:pt x="74457" y="657685"/>
                </a:lnTo>
                <a:cubicBezTo>
                  <a:pt x="33335" y="657685"/>
                  <a:pt x="0" y="624350"/>
                  <a:pt x="0" y="583229"/>
                </a:cubicBezTo>
                <a:lnTo>
                  <a:pt x="0" y="74457"/>
                </a:lnTo>
                <a:cubicBezTo>
                  <a:pt x="0" y="33363"/>
                  <a:pt x="33363" y="0"/>
                  <a:pt x="7445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570821" y="4957363"/>
            <a:ext cx="5342144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591762" y="5162114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4" name="Text 52"/>
          <p:cNvSpPr/>
          <p:nvPr/>
        </p:nvSpPr>
        <p:spPr>
          <a:xfrm>
            <a:off x="784879" y="5143500"/>
            <a:ext cx="1191279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Smart Money实时追踪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591762" y="5329637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56" name="Text 54"/>
          <p:cNvSpPr/>
          <p:nvPr/>
        </p:nvSpPr>
        <p:spPr>
          <a:xfrm>
            <a:off x="784879" y="5311024"/>
            <a:ext cx="83761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市场情绪热力图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508776" y="5617569"/>
            <a:ext cx="5435212" cy="893460"/>
          </a:xfrm>
          <a:custGeom>
            <a:avLst/>
            <a:gdLst/>
            <a:ahLst/>
            <a:cxnLst/>
            <a:rect l="l" t="t" r="r" b="b"/>
            <a:pathLst>
              <a:path w="5435212" h="893460">
                <a:moveTo>
                  <a:pt x="0" y="0"/>
                </a:moveTo>
                <a:lnTo>
                  <a:pt x="5360760" y="0"/>
                </a:lnTo>
                <a:cubicBezTo>
                  <a:pt x="5401879" y="0"/>
                  <a:pt x="5435212" y="33333"/>
                  <a:pt x="5435212" y="74452"/>
                </a:cubicBezTo>
                <a:lnTo>
                  <a:pt x="5435212" y="819008"/>
                </a:lnTo>
                <a:cubicBezTo>
                  <a:pt x="5435212" y="860126"/>
                  <a:pt x="5401879" y="893460"/>
                  <a:pt x="5360760" y="893460"/>
                </a:cubicBez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58" name="Shape 56"/>
          <p:cNvSpPr/>
          <p:nvPr/>
        </p:nvSpPr>
        <p:spPr>
          <a:xfrm>
            <a:off x="508776" y="5617569"/>
            <a:ext cx="37227" cy="893460"/>
          </a:xfrm>
          <a:custGeom>
            <a:avLst/>
            <a:gdLst/>
            <a:ahLst/>
            <a:cxnLst/>
            <a:rect l="l" t="t" r="r" b="b"/>
            <a:pathLst>
              <a:path w="37227" h="893460">
                <a:moveTo>
                  <a:pt x="0" y="0"/>
                </a:moveTo>
                <a:lnTo>
                  <a:pt x="37227" y="0"/>
                </a:lnTo>
                <a:lnTo>
                  <a:pt x="37227" y="893460"/>
                </a:ln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59" name="Text 57"/>
          <p:cNvSpPr/>
          <p:nvPr/>
        </p:nvSpPr>
        <p:spPr>
          <a:xfrm>
            <a:off x="601844" y="5692024"/>
            <a:ext cx="5323530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01844" y="5878161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61" name="Text 59"/>
          <p:cNvSpPr/>
          <p:nvPr/>
        </p:nvSpPr>
        <p:spPr>
          <a:xfrm>
            <a:off x="634418" y="5952616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+15-25%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48379" y="6213208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潜在ROI提升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3271850" y="5878161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64" name="Text 62"/>
          <p:cNvSpPr/>
          <p:nvPr/>
        </p:nvSpPr>
        <p:spPr>
          <a:xfrm>
            <a:off x="3304424" y="5952616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-40%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3318384" y="6213208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风险降低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137299" y="4072045"/>
            <a:ext cx="5683395" cy="2574901"/>
          </a:xfrm>
          <a:custGeom>
            <a:avLst/>
            <a:gdLst/>
            <a:ahLst/>
            <a:cxnLst/>
            <a:rect l="l" t="t" r="r" b="b"/>
            <a:pathLst>
              <a:path w="5683395" h="2574901">
                <a:moveTo>
                  <a:pt x="111673" y="0"/>
                </a:moveTo>
                <a:lnTo>
                  <a:pt x="5571722" y="0"/>
                </a:lnTo>
                <a:cubicBezTo>
                  <a:pt x="5633398" y="0"/>
                  <a:pt x="5683395" y="49998"/>
                  <a:pt x="5683395" y="111673"/>
                </a:cubicBezTo>
                <a:lnTo>
                  <a:pt x="5683395" y="2463227"/>
                </a:lnTo>
                <a:cubicBezTo>
                  <a:pt x="5683395" y="2524903"/>
                  <a:pt x="5633398" y="2574901"/>
                  <a:pt x="5571722" y="2574901"/>
                </a:cubicBezTo>
                <a:lnTo>
                  <a:pt x="111673" y="2574901"/>
                </a:lnTo>
                <a:cubicBezTo>
                  <a:pt x="49998" y="2574901"/>
                  <a:pt x="0" y="2524903"/>
                  <a:pt x="0" y="2463227"/>
                </a:cubicBezTo>
                <a:lnTo>
                  <a:pt x="0" y="111673"/>
                </a:lnTo>
                <a:cubicBezTo>
                  <a:pt x="0" y="50039"/>
                  <a:pt x="50039" y="0"/>
                  <a:pt x="111673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7" name="Shape 65"/>
          <p:cNvSpPr/>
          <p:nvPr/>
        </p:nvSpPr>
        <p:spPr>
          <a:xfrm>
            <a:off x="6252084" y="4186833"/>
            <a:ext cx="372275" cy="372275"/>
          </a:xfrm>
          <a:custGeom>
            <a:avLst/>
            <a:gdLst/>
            <a:ahLst/>
            <a:cxnLst/>
            <a:rect l="l" t="t" r="r" b="b"/>
            <a:pathLst>
              <a:path w="372275" h="372275">
                <a:moveTo>
                  <a:pt x="74455" y="0"/>
                </a:moveTo>
                <a:lnTo>
                  <a:pt x="297820" y="0"/>
                </a:lnTo>
                <a:cubicBezTo>
                  <a:pt x="338913" y="0"/>
                  <a:pt x="372275" y="33362"/>
                  <a:pt x="372275" y="74455"/>
                </a:cubicBezTo>
                <a:lnTo>
                  <a:pt x="372275" y="297820"/>
                </a:lnTo>
                <a:cubicBezTo>
                  <a:pt x="372275" y="338913"/>
                  <a:pt x="338913" y="372275"/>
                  <a:pt x="297820" y="372275"/>
                </a:cubicBezTo>
                <a:lnTo>
                  <a:pt x="74455" y="372275"/>
                </a:lnTo>
                <a:cubicBezTo>
                  <a:pt x="33362" y="372275"/>
                  <a:pt x="0" y="338913"/>
                  <a:pt x="0" y="297820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30000"/>
                </a:srgbClr>
              </a:gs>
              <a:gs pos="100000">
                <a:srgbClr val="58A6FF">
                  <a:alpha val="10000"/>
                </a:srgbClr>
              </a:gs>
            </a:gsLst>
            <a:lin ang="2700000" scaled="1"/>
          </a:gradFill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8" name="Shape 66"/>
          <p:cNvSpPr/>
          <p:nvPr/>
        </p:nvSpPr>
        <p:spPr>
          <a:xfrm>
            <a:off x="6345153" y="4279902"/>
            <a:ext cx="186137" cy="186137"/>
          </a:xfrm>
          <a:custGeom>
            <a:avLst/>
            <a:gdLst/>
            <a:ahLst/>
            <a:cxnLst/>
            <a:rect l="l" t="t" r="r" b="b"/>
            <a:pathLst>
              <a:path w="186137" h="186137">
                <a:moveTo>
                  <a:pt x="0" y="151237"/>
                </a:moveTo>
                <a:lnTo>
                  <a:pt x="0" y="43626"/>
                </a:lnTo>
                <a:cubicBezTo>
                  <a:pt x="0" y="38791"/>
                  <a:pt x="3890" y="34901"/>
                  <a:pt x="8725" y="34901"/>
                </a:cubicBezTo>
                <a:cubicBezTo>
                  <a:pt x="13560" y="34901"/>
                  <a:pt x="17450" y="38791"/>
                  <a:pt x="17450" y="43626"/>
                </a:cubicBezTo>
                <a:lnTo>
                  <a:pt x="17450" y="148328"/>
                </a:lnTo>
                <a:cubicBezTo>
                  <a:pt x="17450" y="153163"/>
                  <a:pt x="21340" y="157053"/>
                  <a:pt x="26176" y="157053"/>
                </a:cubicBezTo>
                <a:cubicBezTo>
                  <a:pt x="31011" y="157053"/>
                  <a:pt x="34901" y="153163"/>
                  <a:pt x="34901" y="148328"/>
                </a:cubicBezTo>
                <a:lnTo>
                  <a:pt x="34901" y="34901"/>
                </a:lnTo>
                <a:cubicBezTo>
                  <a:pt x="34901" y="22067"/>
                  <a:pt x="45335" y="11634"/>
                  <a:pt x="58168" y="11634"/>
                </a:cubicBezTo>
                <a:lnTo>
                  <a:pt x="162870" y="11634"/>
                </a:lnTo>
                <a:cubicBezTo>
                  <a:pt x="175704" y="11634"/>
                  <a:pt x="186137" y="22067"/>
                  <a:pt x="186137" y="34901"/>
                </a:cubicBezTo>
                <a:lnTo>
                  <a:pt x="186137" y="151237"/>
                </a:lnTo>
                <a:cubicBezTo>
                  <a:pt x="186137" y="164070"/>
                  <a:pt x="175704" y="174504"/>
                  <a:pt x="162870" y="174504"/>
                </a:cubicBezTo>
                <a:lnTo>
                  <a:pt x="23267" y="174504"/>
                </a:lnTo>
                <a:cubicBezTo>
                  <a:pt x="10434" y="174504"/>
                  <a:pt x="0" y="164070"/>
                  <a:pt x="0" y="151237"/>
                </a:cubicBezTo>
                <a:close/>
                <a:moveTo>
                  <a:pt x="58168" y="46534"/>
                </a:moveTo>
                <a:lnTo>
                  <a:pt x="58168" y="69802"/>
                </a:lnTo>
                <a:cubicBezTo>
                  <a:pt x="58168" y="76236"/>
                  <a:pt x="63367" y="81435"/>
                  <a:pt x="69802" y="81435"/>
                </a:cubicBezTo>
                <a:lnTo>
                  <a:pt x="93069" y="81435"/>
                </a:lnTo>
                <a:cubicBezTo>
                  <a:pt x="99504" y="81435"/>
                  <a:pt x="104702" y="76236"/>
                  <a:pt x="104702" y="69802"/>
                </a:cubicBezTo>
                <a:lnTo>
                  <a:pt x="104702" y="46534"/>
                </a:lnTo>
                <a:cubicBezTo>
                  <a:pt x="104702" y="40100"/>
                  <a:pt x="99504" y="34901"/>
                  <a:pt x="93069" y="34901"/>
                </a:cubicBezTo>
                <a:lnTo>
                  <a:pt x="69802" y="34901"/>
                </a:lnTo>
                <a:cubicBezTo>
                  <a:pt x="63367" y="34901"/>
                  <a:pt x="58168" y="40100"/>
                  <a:pt x="58168" y="46534"/>
                </a:cubicBezTo>
                <a:close/>
                <a:moveTo>
                  <a:pt x="66893" y="133786"/>
                </a:moveTo>
                <a:cubicBezTo>
                  <a:pt x="62058" y="133786"/>
                  <a:pt x="58168" y="137676"/>
                  <a:pt x="58168" y="142511"/>
                </a:cubicBezTo>
                <a:cubicBezTo>
                  <a:pt x="58168" y="147347"/>
                  <a:pt x="62058" y="151237"/>
                  <a:pt x="66893" y="151237"/>
                </a:cubicBezTo>
                <a:lnTo>
                  <a:pt x="154145" y="151237"/>
                </a:lnTo>
                <a:cubicBezTo>
                  <a:pt x="158980" y="151237"/>
                  <a:pt x="162870" y="147347"/>
                  <a:pt x="162870" y="142511"/>
                </a:cubicBezTo>
                <a:cubicBezTo>
                  <a:pt x="162870" y="137676"/>
                  <a:pt x="158980" y="133786"/>
                  <a:pt x="154145" y="133786"/>
                </a:cubicBezTo>
                <a:lnTo>
                  <a:pt x="66893" y="133786"/>
                </a:lnTo>
                <a:close/>
                <a:moveTo>
                  <a:pt x="58168" y="107611"/>
                </a:moveTo>
                <a:cubicBezTo>
                  <a:pt x="58168" y="112446"/>
                  <a:pt x="62058" y="116336"/>
                  <a:pt x="66893" y="116336"/>
                </a:cubicBezTo>
                <a:lnTo>
                  <a:pt x="154145" y="116336"/>
                </a:lnTo>
                <a:cubicBezTo>
                  <a:pt x="158980" y="116336"/>
                  <a:pt x="162870" y="112446"/>
                  <a:pt x="162870" y="107611"/>
                </a:cubicBezTo>
                <a:cubicBezTo>
                  <a:pt x="162870" y="102775"/>
                  <a:pt x="158980" y="98885"/>
                  <a:pt x="154145" y="98885"/>
                </a:cubicBezTo>
                <a:lnTo>
                  <a:pt x="66893" y="98885"/>
                </a:lnTo>
                <a:cubicBezTo>
                  <a:pt x="62058" y="98885"/>
                  <a:pt x="58168" y="102775"/>
                  <a:pt x="58168" y="107611"/>
                </a:cubicBezTo>
                <a:close/>
                <a:moveTo>
                  <a:pt x="130878" y="63985"/>
                </a:moveTo>
                <a:cubicBezTo>
                  <a:pt x="126043" y="63985"/>
                  <a:pt x="122153" y="67875"/>
                  <a:pt x="122153" y="72710"/>
                </a:cubicBezTo>
                <a:cubicBezTo>
                  <a:pt x="122153" y="77545"/>
                  <a:pt x="126043" y="81435"/>
                  <a:pt x="130878" y="81435"/>
                </a:cubicBezTo>
                <a:lnTo>
                  <a:pt x="154145" y="81435"/>
                </a:lnTo>
                <a:cubicBezTo>
                  <a:pt x="158980" y="81435"/>
                  <a:pt x="162870" y="77545"/>
                  <a:pt x="162870" y="72710"/>
                </a:cubicBezTo>
                <a:cubicBezTo>
                  <a:pt x="162870" y="67875"/>
                  <a:pt x="158980" y="63985"/>
                  <a:pt x="154145" y="63985"/>
                </a:cubicBezTo>
                <a:lnTo>
                  <a:pt x="130878" y="63985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69" name="Text 67"/>
          <p:cNvSpPr/>
          <p:nvPr/>
        </p:nvSpPr>
        <p:spPr>
          <a:xfrm>
            <a:off x="6736042" y="4186833"/>
            <a:ext cx="1116824" cy="22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研究与媒体机构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6736042" y="4410198"/>
            <a:ext cx="1098211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Research &amp; Media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6252084" y="4653340"/>
            <a:ext cx="5518974" cy="1861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痛点：分析工具缺乏深度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6255187" y="4879807"/>
            <a:ext cx="5441417" cy="657685"/>
          </a:xfrm>
          <a:custGeom>
            <a:avLst/>
            <a:gdLst/>
            <a:ahLst/>
            <a:cxnLst/>
            <a:rect l="l" t="t" r="r" b="b"/>
            <a:pathLst>
              <a:path w="5441417" h="657685">
                <a:moveTo>
                  <a:pt x="74457" y="0"/>
                </a:moveTo>
                <a:lnTo>
                  <a:pt x="5366960" y="0"/>
                </a:lnTo>
                <a:cubicBezTo>
                  <a:pt x="5408081" y="0"/>
                  <a:pt x="5441417" y="33335"/>
                  <a:pt x="5441417" y="74457"/>
                </a:cubicBezTo>
                <a:lnTo>
                  <a:pt x="5441417" y="583229"/>
                </a:lnTo>
                <a:cubicBezTo>
                  <a:pt x="5441417" y="624350"/>
                  <a:pt x="5408081" y="657685"/>
                  <a:pt x="5366960" y="657685"/>
                </a:cubicBezTo>
                <a:lnTo>
                  <a:pt x="74457" y="657685"/>
                </a:lnTo>
                <a:cubicBezTo>
                  <a:pt x="33335" y="657685"/>
                  <a:pt x="0" y="624350"/>
                  <a:pt x="0" y="583229"/>
                </a:cubicBezTo>
                <a:lnTo>
                  <a:pt x="0" y="74457"/>
                </a:lnTo>
                <a:cubicBezTo>
                  <a:pt x="0" y="33363"/>
                  <a:pt x="33363" y="0"/>
                  <a:pt x="7445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73" name="Text 71"/>
          <p:cNvSpPr/>
          <p:nvPr/>
        </p:nvSpPr>
        <p:spPr>
          <a:xfrm>
            <a:off x="6332744" y="4957363"/>
            <a:ext cx="5342144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6353684" y="5162114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75" name="Text 73"/>
          <p:cNvSpPr/>
          <p:nvPr/>
        </p:nvSpPr>
        <p:spPr>
          <a:xfrm>
            <a:off x="6546802" y="5143500"/>
            <a:ext cx="83761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数据可视化套件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6353684" y="5329637"/>
            <a:ext cx="97722" cy="111682"/>
          </a:xfrm>
          <a:custGeom>
            <a:avLst/>
            <a:gdLst/>
            <a:ahLst/>
            <a:cxnLst/>
            <a:rect l="l" t="t" r="r" b="b"/>
            <a:pathLst>
              <a:path w="97722" h="111682">
                <a:moveTo>
                  <a:pt x="94843" y="15291"/>
                </a:moveTo>
                <a:cubicBezTo>
                  <a:pt x="97962" y="17559"/>
                  <a:pt x="98660" y="21922"/>
                  <a:pt x="96392" y="25041"/>
                </a:cubicBezTo>
                <a:lnTo>
                  <a:pt x="40550" y="101823"/>
                </a:lnTo>
                <a:cubicBezTo>
                  <a:pt x="39351" y="103481"/>
                  <a:pt x="37497" y="104506"/>
                  <a:pt x="35446" y="104680"/>
                </a:cubicBezTo>
                <a:cubicBezTo>
                  <a:pt x="33396" y="104855"/>
                  <a:pt x="31411" y="104092"/>
                  <a:pt x="29971" y="102652"/>
                </a:cubicBezTo>
                <a:lnTo>
                  <a:pt x="2050" y="74731"/>
                </a:lnTo>
                <a:cubicBezTo>
                  <a:pt x="-676" y="72005"/>
                  <a:pt x="-676" y="67577"/>
                  <a:pt x="2050" y="64850"/>
                </a:cubicBezTo>
                <a:cubicBezTo>
                  <a:pt x="4777" y="62123"/>
                  <a:pt x="9205" y="62123"/>
                  <a:pt x="11932" y="64850"/>
                </a:cubicBezTo>
                <a:lnTo>
                  <a:pt x="34072" y="86990"/>
                </a:lnTo>
                <a:lnTo>
                  <a:pt x="85114" y="16818"/>
                </a:lnTo>
                <a:cubicBezTo>
                  <a:pt x="87383" y="13699"/>
                  <a:pt x="91745" y="13001"/>
                  <a:pt x="94865" y="1526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77" name="Text 75"/>
          <p:cNvSpPr/>
          <p:nvPr/>
        </p:nvSpPr>
        <p:spPr>
          <a:xfrm>
            <a:off x="6546802" y="5311024"/>
            <a:ext cx="828311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AI深度报告生成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6270698" y="5617569"/>
            <a:ext cx="5435212" cy="893460"/>
          </a:xfrm>
          <a:custGeom>
            <a:avLst/>
            <a:gdLst/>
            <a:ahLst/>
            <a:cxnLst/>
            <a:rect l="l" t="t" r="r" b="b"/>
            <a:pathLst>
              <a:path w="5435212" h="893460">
                <a:moveTo>
                  <a:pt x="0" y="0"/>
                </a:moveTo>
                <a:lnTo>
                  <a:pt x="5360760" y="0"/>
                </a:lnTo>
                <a:cubicBezTo>
                  <a:pt x="5401879" y="0"/>
                  <a:pt x="5435212" y="33333"/>
                  <a:pt x="5435212" y="74452"/>
                </a:cubicBezTo>
                <a:lnTo>
                  <a:pt x="5435212" y="819008"/>
                </a:lnTo>
                <a:cubicBezTo>
                  <a:pt x="5435212" y="860126"/>
                  <a:pt x="5401879" y="893460"/>
                  <a:pt x="5360760" y="893460"/>
                </a:cubicBez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79" name="Shape 77"/>
          <p:cNvSpPr/>
          <p:nvPr/>
        </p:nvSpPr>
        <p:spPr>
          <a:xfrm>
            <a:off x="6270698" y="5617569"/>
            <a:ext cx="37227" cy="893460"/>
          </a:xfrm>
          <a:custGeom>
            <a:avLst/>
            <a:gdLst/>
            <a:ahLst/>
            <a:cxnLst/>
            <a:rect l="l" t="t" r="r" b="b"/>
            <a:pathLst>
              <a:path w="37227" h="893460">
                <a:moveTo>
                  <a:pt x="0" y="0"/>
                </a:moveTo>
                <a:lnTo>
                  <a:pt x="37227" y="0"/>
                </a:lnTo>
                <a:lnTo>
                  <a:pt x="37227" y="893460"/>
                </a:lnTo>
                <a:lnTo>
                  <a:pt x="0" y="89346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80" name="Text 78"/>
          <p:cNvSpPr/>
          <p:nvPr/>
        </p:nvSpPr>
        <p:spPr>
          <a:xfrm>
            <a:off x="6363767" y="5692024"/>
            <a:ext cx="5323530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价值体现：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6363767" y="5878161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82" name="Text 80"/>
          <p:cNvSpPr/>
          <p:nvPr/>
        </p:nvSpPr>
        <p:spPr>
          <a:xfrm>
            <a:off x="6396341" y="5952616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+200%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6410301" y="6213208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内容生产效率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9033772" y="5878161"/>
            <a:ext cx="2596617" cy="558412"/>
          </a:xfrm>
          <a:custGeom>
            <a:avLst/>
            <a:gdLst/>
            <a:ahLst/>
            <a:cxnLst/>
            <a:rect l="l" t="t" r="r" b="b"/>
            <a:pathLst>
              <a:path w="2596617" h="558412">
                <a:moveTo>
                  <a:pt x="37229" y="0"/>
                </a:moveTo>
                <a:lnTo>
                  <a:pt x="2559387" y="0"/>
                </a:lnTo>
                <a:cubicBezTo>
                  <a:pt x="2579949" y="0"/>
                  <a:pt x="2596617" y="16668"/>
                  <a:pt x="2596617" y="37229"/>
                </a:cubicBezTo>
                <a:lnTo>
                  <a:pt x="2596617" y="521183"/>
                </a:lnTo>
                <a:cubicBezTo>
                  <a:pt x="2596617" y="541744"/>
                  <a:pt x="2579949" y="558412"/>
                  <a:pt x="255938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0D1117"/>
          </a:solidFill>
        </p:spPr>
      </p:sp>
      <p:sp>
        <p:nvSpPr>
          <p:cNvPr id="85" name="Text 83"/>
          <p:cNvSpPr/>
          <p:nvPr/>
        </p:nvSpPr>
        <p:spPr>
          <a:xfrm>
            <a:off x="9066346" y="5952616"/>
            <a:ext cx="2531469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+3倍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9080306" y="6213208"/>
            <a:ext cx="2503548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分析深度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4876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MARKET PAIN POINTS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47700"/>
            <a:ext cx="49720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市场痛点：预测市场的数据迷雾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信息不对称的深渊 — 当前预测市场面临三大核心问题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527175"/>
            <a:ext cx="3673475" cy="3883025"/>
          </a:xfrm>
          <a:custGeom>
            <a:avLst/>
            <a:gdLst/>
            <a:ahLst/>
            <a:cxnLst/>
            <a:rect l="l" t="t" r="r" b="b"/>
            <a:pathLst>
              <a:path w="3673475" h="3883025">
                <a:moveTo>
                  <a:pt x="114282" y="0"/>
                </a:moveTo>
                <a:lnTo>
                  <a:pt x="3559193" y="0"/>
                </a:lnTo>
                <a:cubicBezTo>
                  <a:pt x="3622309" y="0"/>
                  <a:pt x="3673475" y="51166"/>
                  <a:pt x="3673475" y="114282"/>
                </a:cubicBezTo>
                <a:lnTo>
                  <a:pt x="3673475" y="3768743"/>
                </a:lnTo>
                <a:cubicBezTo>
                  <a:pt x="3673475" y="3831859"/>
                  <a:pt x="3622309" y="3883025"/>
                  <a:pt x="3559193" y="3883025"/>
                </a:cubicBezTo>
                <a:lnTo>
                  <a:pt x="114282" y="3883025"/>
                </a:lnTo>
                <a:cubicBezTo>
                  <a:pt x="51166" y="3883025"/>
                  <a:pt x="0" y="3831859"/>
                  <a:pt x="0" y="3768743"/>
                </a:cubicBezTo>
                <a:lnTo>
                  <a:pt x="0" y="114282"/>
                </a:lnTo>
                <a:cubicBezTo>
                  <a:pt x="0" y="51208"/>
                  <a:pt x="51208" y="0"/>
                  <a:pt x="11428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77850" y="17208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8" name="Shape 6"/>
          <p:cNvSpPr/>
          <p:nvPr/>
        </p:nvSpPr>
        <p:spPr>
          <a:xfrm>
            <a:off x="692150" y="18351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0013" y="0"/>
                </a:moveTo>
                <a:cubicBezTo>
                  <a:pt x="115773" y="0"/>
                  <a:pt x="128588" y="9599"/>
                  <a:pt x="128588" y="21431"/>
                </a:cubicBezTo>
                <a:cubicBezTo>
                  <a:pt x="128588" y="26075"/>
                  <a:pt x="126623" y="30361"/>
                  <a:pt x="123230" y="33888"/>
                </a:cubicBezTo>
                <a:cubicBezTo>
                  <a:pt x="120283" y="36969"/>
                  <a:pt x="117872" y="40719"/>
                  <a:pt x="117872" y="45006"/>
                </a:cubicBezTo>
                <a:cubicBezTo>
                  <a:pt x="117872" y="51703"/>
                  <a:pt x="123319" y="57150"/>
                  <a:pt x="130016" y="57150"/>
                </a:cubicBezTo>
                <a:lnTo>
                  <a:pt x="150019" y="57150"/>
                </a:lnTo>
                <a:cubicBezTo>
                  <a:pt x="161851" y="57150"/>
                  <a:pt x="171450" y="66749"/>
                  <a:pt x="171450" y="78581"/>
                </a:cubicBezTo>
                <a:lnTo>
                  <a:pt x="171450" y="98584"/>
                </a:lnTo>
                <a:cubicBezTo>
                  <a:pt x="171450" y="105281"/>
                  <a:pt x="176897" y="110728"/>
                  <a:pt x="183594" y="110728"/>
                </a:cubicBezTo>
                <a:cubicBezTo>
                  <a:pt x="187836" y="110728"/>
                  <a:pt x="191631" y="108317"/>
                  <a:pt x="194712" y="105370"/>
                </a:cubicBezTo>
                <a:cubicBezTo>
                  <a:pt x="198239" y="102022"/>
                  <a:pt x="202525" y="100013"/>
                  <a:pt x="207169" y="100013"/>
                </a:cubicBezTo>
                <a:cubicBezTo>
                  <a:pt x="219001" y="100013"/>
                  <a:pt x="228600" y="112827"/>
                  <a:pt x="228600" y="128588"/>
                </a:cubicBezTo>
                <a:cubicBezTo>
                  <a:pt x="228600" y="144348"/>
                  <a:pt x="219001" y="157163"/>
                  <a:pt x="207169" y="157163"/>
                </a:cubicBezTo>
                <a:cubicBezTo>
                  <a:pt x="202525" y="157163"/>
                  <a:pt x="198194" y="155198"/>
                  <a:pt x="194712" y="151805"/>
                </a:cubicBezTo>
                <a:cubicBezTo>
                  <a:pt x="191631" y="148858"/>
                  <a:pt x="187881" y="146447"/>
                  <a:pt x="183594" y="146447"/>
                </a:cubicBezTo>
                <a:cubicBezTo>
                  <a:pt x="176897" y="146447"/>
                  <a:pt x="171450" y="151894"/>
                  <a:pt x="171450" y="158591"/>
                </a:cubicBezTo>
                <a:lnTo>
                  <a:pt x="171450" y="207169"/>
                </a:lnTo>
                <a:cubicBezTo>
                  <a:pt x="171450" y="219001"/>
                  <a:pt x="161851" y="228600"/>
                  <a:pt x="150019" y="228600"/>
                </a:cubicBezTo>
                <a:lnTo>
                  <a:pt x="124658" y="228600"/>
                </a:lnTo>
                <a:cubicBezTo>
                  <a:pt x="118943" y="228600"/>
                  <a:pt x="114300" y="223957"/>
                  <a:pt x="114300" y="218242"/>
                </a:cubicBezTo>
                <a:cubicBezTo>
                  <a:pt x="114300" y="214134"/>
                  <a:pt x="116890" y="210517"/>
                  <a:pt x="120194" y="208062"/>
                </a:cubicBezTo>
                <a:cubicBezTo>
                  <a:pt x="125373" y="204177"/>
                  <a:pt x="128588" y="198819"/>
                  <a:pt x="128588" y="192881"/>
                </a:cubicBezTo>
                <a:cubicBezTo>
                  <a:pt x="128588" y="181049"/>
                  <a:pt x="115773" y="171450"/>
                  <a:pt x="100013" y="171450"/>
                </a:cubicBezTo>
                <a:cubicBezTo>
                  <a:pt x="84252" y="171450"/>
                  <a:pt x="71438" y="181049"/>
                  <a:pt x="71438" y="192881"/>
                </a:cubicBezTo>
                <a:cubicBezTo>
                  <a:pt x="71438" y="198819"/>
                  <a:pt x="74652" y="204177"/>
                  <a:pt x="79831" y="208062"/>
                </a:cubicBezTo>
                <a:cubicBezTo>
                  <a:pt x="83135" y="210517"/>
                  <a:pt x="85725" y="214089"/>
                  <a:pt x="85725" y="218242"/>
                </a:cubicBezTo>
                <a:cubicBezTo>
                  <a:pt x="85725" y="223957"/>
                  <a:pt x="81082" y="228600"/>
                  <a:pt x="75367" y="228600"/>
                </a:cubicBezTo>
                <a:lnTo>
                  <a:pt x="21431" y="228600"/>
                </a:lnTo>
                <a:cubicBezTo>
                  <a:pt x="9599" y="228600"/>
                  <a:pt x="0" y="219001"/>
                  <a:pt x="0" y="207169"/>
                </a:cubicBezTo>
                <a:lnTo>
                  <a:pt x="0" y="153233"/>
                </a:lnTo>
                <a:cubicBezTo>
                  <a:pt x="0" y="147518"/>
                  <a:pt x="4643" y="142875"/>
                  <a:pt x="10358" y="142875"/>
                </a:cubicBezTo>
                <a:cubicBezTo>
                  <a:pt x="14466" y="142875"/>
                  <a:pt x="18083" y="145465"/>
                  <a:pt x="20538" y="148769"/>
                </a:cubicBezTo>
                <a:cubicBezTo>
                  <a:pt x="24423" y="153948"/>
                  <a:pt x="29781" y="157163"/>
                  <a:pt x="35719" y="157163"/>
                </a:cubicBezTo>
                <a:cubicBezTo>
                  <a:pt x="47551" y="157163"/>
                  <a:pt x="57150" y="144348"/>
                  <a:pt x="57150" y="128588"/>
                </a:cubicBezTo>
                <a:cubicBezTo>
                  <a:pt x="57150" y="112827"/>
                  <a:pt x="47551" y="100013"/>
                  <a:pt x="35719" y="100013"/>
                </a:cubicBezTo>
                <a:cubicBezTo>
                  <a:pt x="29781" y="100013"/>
                  <a:pt x="24423" y="103227"/>
                  <a:pt x="20538" y="108406"/>
                </a:cubicBezTo>
                <a:cubicBezTo>
                  <a:pt x="18083" y="111710"/>
                  <a:pt x="14511" y="114300"/>
                  <a:pt x="10358" y="114300"/>
                </a:cubicBezTo>
                <a:cubicBezTo>
                  <a:pt x="4643" y="114300"/>
                  <a:pt x="0" y="109657"/>
                  <a:pt x="0" y="103942"/>
                </a:cubicBezTo>
                <a:lnTo>
                  <a:pt x="0" y="78581"/>
                </a:lnTo>
                <a:cubicBezTo>
                  <a:pt x="0" y="66749"/>
                  <a:pt x="9599" y="57150"/>
                  <a:pt x="21431" y="57150"/>
                </a:cubicBezTo>
                <a:lnTo>
                  <a:pt x="70009" y="57150"/>
                </a:lnTo>
                <a:cubicBezTo>
                  <a:pt x="76706" y="57150"/>
                  <a:pt x="82153" y="51703"/>
                  <a:pt x="82153" y="45006"/>
                </a:cubicBezTo>
                <a:cubicBezTo>
                  <a:pt x="82153" y="40764"/>
                  <a:pt x="79742" y="36969"/>
                  <a:pt x="76795" y="33888"/>
                </a:cubicBezTo>
                <a:cubicBezTo>
                  <a:pt x="73447" y="30361"/>
                  <a:pt x="71438" y="26075"/>
                  <a:pt x="71438" y="21431"/>
                </a:cubicBezTo>
                <a:cubicBezTo>
                  <a:pt x="71438" y="9599"/>
                  <a:pt x="84252" y="0"/>
                  <a:pt x="100013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9" name="Text 7"/>
          <p:cNvSpPr/>
          <p:nvPr/>
        </p:nvSpPr>
        <p:spPr>
          <a:xfrm>
            <a:off x="1149350" y="1816100"/>
            <a:ext cx="14287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数据碎片化严重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7850" y="259397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1" name="Text 9"/>
          <p:cNvSpPr/>
          <p:nvPr/>
        </p:nvSpPr>
        <p:spPr>
          <a:xfrm>
            <a:off x="768350" y="2517775"/>
            <a:ext cx="3171825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市场数据分散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在链上日志、API接口、前端界面等多个渠道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7850" y="3578226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3" name="Text 11"/>
          <p:cNvSpPr/>
          <p:nvPr/>
        </p:nvSpPr>
        <p:spPr>
          <a:xfrm>
            <a:off x="768350" y="3502026"/>
            <a:ext cx="27051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缺乏统一的数据聚合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与标准化处理机制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77850" y="431482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5" name="Text 13"/>
          <p:cNvSpPr/>
          <p:nvPr/>
        </p:nvSpPr>
        <p:spPr>
          <a:xfrm>
            <a:off x="768350" y="4238625"/>
            <a:ext cx="30099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分析师效率低下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，需要同时监控多个数据源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77850" y="4829176"/>
            <a:ext cx="3286125" cy="6350"/>
          </a:xfrm>
          <a:custGeom>
            <a:avLst/>
            <a:gdLst/>
            <a:ahLst/>
            <a:cxnLst/>
            <a:rect l="l" t="t" r="r" b="b"/>
            <a:pathLst>
              <a:path w="3286125" h="6350">
                <a:moveTo>
                  <a:pt x="0" y="0"/>
                </a:moveTo>
                <a:lnTo>
                  <a:pt x="3286125" y="0"/>
                </a:lnTo>
                <a:lnTo>
                  <a:pt x="3286125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17" name="Shape 15"/>
          <p:cNvSpPr/>
          <p:nvPr/>
        </p:nvSpPr>
        <p:spPr>
          <a:xfrm>
            <a:off x="596900" y="50228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8" name="Text 16"/>
          <p:cNvSpPr/>
          <p:nvPr/>
        </p:nvSpPr>
        <p:spPr>
          <a:xfrm>
            <a:off x="844550" y="4984750"/>
            <a:ext cx="1295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数据获取成本极高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257675" y="1527175"/>
            <a:ext cx="3673475" cy="3883025"/>
          </a:xfrm>
          <a:custGeom>
            <a:avLst/>
            <a:gdLst/>
            <a:ahLst/>
            <a:cxnLst/>
            <a:rect l="l" t="t" r="r" b="b"/>
            <a:pathLst>
              <a:path w="3673475" h="3883025">
                <a:moveTo>
                  <a:pt x="114282" y="0"/>
                </a:moveTo>
                <a:lnTo>
                  <a:pt x="3559193" y="0"/>
                </a:lnTo>
                <a:cubicBezTo>
                  <a:pt x="3622309" y="0"/>
                  <a:pt x="3673475" y="51166"/>
                  <a:pt x="3673475" y="114282"/>
                </a:cubicBezTo>
                <a:lnTo>
                  <a:pt x="3673475" y="3768743"/>
                </a:lnTo>
                <a:cubicBezTo>
                  <a:pt x="3673475" y="3831859"/>
                  <a:pt x="3622309" y="3883025"/>
                  <a:pt x="3559193" y="3883025"/>
                </a:cubicBezTo>
                <a:lnTo>
                  <a:pt x="114282" y="3883025"/>
                </a:lnTo>
                <a:cubicBezTo>
                  <a:pt x="51166" y="3883025"/>
                  <a:pt x="0" y="3831859"/>
                  <a:pt x="0" y="3768743"/>
                </a:cubicBezTo>
                <a:lnTo>
                  <a:pt x="0" y="114282"/>
                </a:lnTo>
                <a:cubicBezTo>
                  <a:pt x="0" y="51208"/>
                  <a:pt x="51208" y="0"/>
                  <a:pt x="11428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4451350" y="17208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21" name="Shape 19"/>
          <p:cNvSpPr/>
          <p:nvPr/>
        </p:nvSpPr>
        <p:spPr>
          <a:xfrm>
            <a:off x="4579938" y="18351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76349" y="-7144"/>
                </a:moveTo>
                <a:cubicBezTo>
                  <a:pt x="60097" y="-7144"/>
                  <a:pt x="50542" y="18886"/>
                  <a:pt x="45854" y="42863"/>
                </a:cubicBezTo>
                <a:lnTo>
                  <a:pt x="32147" y="42863"/>
                </a:lnTo>
                <a:cubicBezTo>
                  <a:pt x="26209" y="42863"/>
                  <a:pt x="21431" y="47640"/>
                  <a:pt x="21431" y="53578"/>
                </a:cubicBezTo>
                <a:cubicBezTo>
                  <a:pt x="21431" y="59516"/>
                  <a:pt x="26209" y="64294"/>
                  <a:pt x="32147" y="64294"/>
                </a:cubicBezTo>
                <a:lnTo>
                  <a:pt x="42863" y="64294"/>
                </a:lnTo>
                <a:lnTo>
                  <a:pt x="42863" y="78581"/>
                </a:lnTo>
                <a:cubicBezTo>
                  <a:pt x="42863" y="86171"/>
                  <a:pt x="44336" y="93405"/>
                  <a:pt x="47015" y="100013"/>
                </a:cubicBezTo>
                <a:lnTo>
                  <a:pt x="42863" y="100013"/>
                </a:lnTo>
                <a:lnTo>
                  <a:pt x="42863" y="100013"/>
                </a:lnTo>
                <a:lnTo>
                  <a:pt x="33710" y="100013"/>
                </a:lnTo>
                <a:cubicBezTo>
                  <a:pt x="26923" y="100013"/>
                  <a:pt x="21431" y="105504"/>
                  <a:pt x="21431" y="112291"/>
                </a:cubicBezTo>
                <a:cubicBezTo>
                  <a:pt x="21431" y="113630"/>
                  <a:pt x="21654" y="114925"/>
                  <a:pt x="22056" y="116175"/>
                </a:cubicBezTo>
                <a:lnTo>
                  <a:pt x="34960" y="154841"/>
                </a:lnTo>
                <a:cubicBezTo>
                  <a:pt x="17949" y="169485"/>
                  <a:pt x="7144" y="191140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179621" y="228600"/>
                </a:lnTo>
                <a:cubicBezTo>
                  <a:pt x="186943" y="228600"/>
                  <a:pt x="192881" y="222662"/>
                  <a:pt x="192881" y="215339"/>
                </a:cubicBezTo>
                <a:cubicBezTo>
                  <a:pt x="192881" y="191140"/>
                  <a:pt x="182076" y="169485"/>
                  <a:pt x="165065" y="154885"/>
                </a:cubicBezTo>
                <a:lnTo>
                  <a:pt x="177969" y="116220"/>
                </a:lnTo>
                <a:cubicBezTo>
                  <a:pt x="178371" y="114970"/>
                  <a:pt x="178594" y="113675"/>
                  <a:pt x="178594" y="112335"/>
                </a:cubicBezTo>
                <a:cubicBezTo>
                  <a:pt x="178594" y="105549"/>
                  <a:pt x="173102" y="100057"/>
                  <a:pt x="166315" y="100057"/>
                </a:cubicBezTo>
                <a:lnTo>
                  <a:pt x="157162" y="100057"/>
                </a:lnTo>
                <a:lnTo>
                  <a:pt x="157162" y="100057"/>
                </a:lnTo>
                <a:lnTo>
                  <a:pt x="153010" y="100057"/>
                </a:lnTo>
                <a:cubicBezTo>
                  <a:pt x="155689" y="93449"/>
                  <a:pt x="157162" y="86216"/>
                  <a:pt x="157162" y="78626"/>
                </a:cubicBezTo>
                <a:lnTo>
                  <a:pt x="157162" y="64338"/>
                </a:lnTo>
                <a:lnTo>
                  <a:pt x="167878" y="64338"/>
                </a:lnTo>
                <a:cubicBezTo>
                  <a:pt x="173816" y="64338"/>
                  <a:pt x="178594" y="59561"/>
                  <a:pt x="178594" y="53623"/>
                </a:cubicBezTo>
                <a:cubicBezTo>
                  <a:pt x="178594" y="47685"/>
                  <a:pt x="173816" y="42907"/>
                  <a:pt x="167878" y="42907"/>
                </a:cubicBezTo>
                <a:lnTo>
                  <a:pt x="154171" y="42907"/>
                </a:lnTo>
                <a:cubicBezTo>
                  <a:pt x="149528" y="18931"/>
                  <a:pt x="139928" y="-7099"/>
                  <a:pt x="123676" y="-7099"/>
                </a:cubicBezTo>
                <a:cubicBezTo>
                  <a:pt x="119390" y="-7099"/>
                  <a:pt x="115193" y="-5358"/>
                  <a:pt x="111398" y="-3438"/>
                </a:cubicBezTo>
                <a:cubicBezTo>
                  <a:pt x="107737" y="-1607"/>
                  <a:pt x="103183" y="45"/>
                  <a:pt x="100012" y="45"/>
                </a:cubicBezTo>
                <a:cubicBezTo>
                  <a:pt x="96842" y="45"/>
                  <a:pt x="92288" y="-1607"/>
                  <a:pt x="88627" y="-3438"/>
                </a:cubicBezTo>
                <a:cubicBezTo>
                  <a:pt x="84832" y="-5402"/>
                  <a:pt x="80635" y="-7144"/>
                  <a:pt x="76349" y="-7144"/>
                </a:cubicBezTo>
                <a:close/>
                <a:moveTo>
                  <a:pt x="118184" y="209133"/>
                </a:moveTo>
                <a:lnTo>
                  <a:pt x="107112" y="177478"/>
                </a:lnTo>
                <a:lnTo>
                  <a:pt x="119569" y="162967"/>
                </a:lnTo>
                <a:cubicBezTo>
                  <a:pt x="120774" y="161538"/>
                  <a:pt x="121444" y="159752"/>
                  <a:pt x="121444" y="157877"/>
                </a:cubicBezTo>
                <a:cubicBezTo>
                  <a:pt x="121444" y="153546"/>
                  <a:pt x="117961" y="150063"/>
                  <a:pt x="113630" y="150063"/>
                </a:cubicBezTo>
                <a:lnTo>
                  <a:pt x="86395" y="150063"/>
                </a:lnTo>
                <a:cubicBezTo>
                  <a:pt x="82064" y="150063"/>
                  <a:pt x="78581" y="153546"/>
                  <a:pt x="78581" y="157877"/>
                </a:cubicBezTo>
                <a:cubicBezTo>
                  <a:pt x="78581" y="159752"/>
                  <a:pt x="79251" y="161538"/>
                  <a:pt x="80456" y="162967"/>
                </a:cubicBezTo>
                <a:lnTo>
                  <a:pt x="92913" y="177478"/>
                </a:lnTo>
                <a:lnTo>
                  <a:pt x="81841" y="209133"/>
                </a:lnTo>
                <a:lnTo>
                  <a:pt x="56391" y="128588"/>
                </a:lnTo>
                <a:lnTo>
                  <a:pt x="72330" y="128588"/>
                </a:lnTo>
                <a:cubicBezTo>
                  <a:pt x="80546" y="133142"/>
                  <a:pt x="89967" y="135731"/>
                  <a:pt x="100012" y="135731"/>
                </a:cubicBezTo>
                <a:cubicBezTo>
                  <a:pt x="110058" y="135731"/>
                  <a:pt x="119479" y="133142"/>
                  <a:pt x="127695" y="128588"/>
                </a:cubicBezTo>
                <a:lnTo>
                  <a:pt x="143634" y="128588"/>
                </a:lnTo>
                <a:lnTo>
                  <a:pt x="118184" y="209133"/>
                </a:lnTo>
                <a:close/>
                <a:moveTo>
                  <a:pt x="100013" y="114300"/>
                </a:moveTo>
                <a:cubicBezTo>
                  <a:pt x="84519" y="114300"/>
                  <a:pt x="71348" y="104433"/>
                  <a:pt x="66392" y="90636"/>
                </a:cubicBezTo>
                <a:cubicBezTo>
                  <a:pt x="68937" y="92065"/>
                  <a:pt x="71884" y="92869"/>
                  <a:pt x="75009" y="92869"/>
                </a:cubicBezTo>
                <a:lnTo>
                  <a:pt x="80546" y="92869"/>
                </a:lnTo>
                <a:cubicBezTo>
                  <a:pt x="87913" y="92869"/>
                  <a:pt x="94431" y="88136"/>
                  <a:pt x="96753" y="81171"/>
                </a:cubicBezTo>
                <a:cubicBezTo>
                  <a:pt x="97780" y="78045"/>
                  <a:pt x="102200" y="78045"/>
                  <a:pt x="103227" y="81171"/>
                </a:cubicBezTo>
                <a:cubicBezTo>
                  <a:pt x="105549" y="88136"/>
                  <a:pt x="112112" y="92869"/>
                  <a:pt x="119435" y="92869"/>
                </a:cubicBezTo>
                <a:lnTo>
                  <a:pt x="124971" y="92869"/>
                </a:lnTo>
                <a:cubicBezTo>
                  <a:pt x="128096" y="92869"/>
                  <a:pt x="131043" y="92065"/>
                  <a:pt x="133588" y="90636"/>
                </a:cubicBezTo>
                <a:cubicBezTo>
                  <a:pt x="128632" y="104433"/>
                  <a:pt x="115461" y="114300"/>
                  <a:pt x="99968" y="11430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2" name="Text 20"/>
          <p:cNvSpPr/>
          <p:nvPr/>
        </p:nvSpPr>
        <p:spPr>
          <a:xfrm>
            <a:off x="5022850" y="1816100"/>
            <a:ext cx="16478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"聪明钱"难以追踪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451350" y="263525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4" name="Text 22"/>
          <p:cNvSpPr/>
          <p:nvPr/>
        </p:nvSpPr>
        <p:spPr>
          <a:xfrm>
            <a:off x="4641850" y="2559051"/>
            <a:ext cx="31623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高胜率交易者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隐藏在匿名地址背后，难以识别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451350" y="345440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6" name="Text 24"/>
          <p:cNvSpPr/>
          <p:nvPr/>
        </p:nvSpPr>
        <p:spPr>
          <a:xfrm>
            <a:off x="4641850" y="3378201"/>
            <a:ext cx="22479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缺乏有效的信号识别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与追踪工具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451350" y="427355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8" name="Text 26"/>
          <p:cNvSpPr/>
          <p:nvPr/>
        </p:nvSpPr>
        <p:spPr>
          <a:xfrm>
            <a:off x="4641850" y="4197351"/>
            <a:ext cx="27051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普通用户无法及时获取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机构级交易信号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451350" y="4829176"/>
            <a:ext cx="3286125" cy="6350"/>
          </a:xfrm>
          <a:custGeom>
            <a:avLst/>
            <a:gdLst/>
            <a:ahLst/>
            <a:cxnLst/>
            <a:rect l="l" t="t" r="r" b="b"/>
            <a:pathLst>
              <a:path w="3286125" h="6350">
                <a:moveTo>
                  <a:pt x="0" y="0"/>
                </a:moveTo>
                <a:lnTo>
                  <a:pt x="3286125" y="0"/>
                </a:lnTo>
                <a:lnTo>
                  <a:pt x="3286125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30" name="Shape 28"/>
          <p:cNvSpPr/>
          <p:nvPr/>
        </p:nvSpPr>
        <p:spPr>
          <a:xfrm>
            <a:off x="4470400" y="50228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1" name="Text 29"/>
          <p:cNvSpPr/>
          <p:nvPr/>
        </p:nvSpPr>
        <p:spPr>
          <a:xfrm>
            <a:off x="4718050" y="4984750"/>
            <a:ext cx="1295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信号获取门槛极高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131175" y="1527175"/>
            <a:ext cx="3673475" cy="3883025"/>
          </a:xfrm>
          <a:custGeom>
            <a:avLst/>
            <a:gdLst/>
            <a:ahLst/>
            <a:cxnLst/>
            <a:rect l="l" t="t" r="r" b="b"/>
            <a:pathLst>
              <a:path w="3673475" h="3883025">
                <a:moveTo>
                  <a:pt x="114282" y="0"/>
                </a:moveTo>
                <a:lnTo>
                  <a:pt x="3559193" y="0"/>
                </a:lnTo>
                <a:cubicBezTo>
                  <a:pt x="3622309" y="0"/>
                  <a:pt x="3673475" y="51166"/>
                  <a:pt x="3673475" y="114282"/>
                </a:cubicBezTo>
                <a:lnTo>
                  <a:pt x="3673475" y="3768743"/>
                </a:lnTo>
                <a:cubicBezTo>
                  <a:pt x="3673475" y="3831859"/>
                  <a:pt x="3622309" y="3883025"/>
                  <a:pt x="3559193" y="3883025"/>
                </a:cubicBezTo>
                <a:lnTo>
                  <a:pt x="114282" y="3883025"/>
                </a:lnTo>
                <a:cubicBezTo>
                  <a:pt x="51166" y="3883025"/>
                  <a:pt x="0" y="3831859"/>
                  <a:pt x="0" y="3768743"/>
                </a:cubicBezTo>
                <a:lnTo>
                  <a:pt x="0" y="114282"/>
                </a:lnTo>
                <a:cubicBezTo>
                  <a:pt x="0" y="51208"/>
                  <a:pt x="51208" y="0"/>
                  <a:pt x="114282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8324850" y="17208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34" name="Shape 32"/>
          <p:cNvSpPr/>
          <p:nvPr/>
        </p:nvSpPr>
        <p:spPr>
          <a:xfrm>
            <a:off x="8424863" y="18351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00057" y="43354"/>
                </a:moveTo>
                <a:lnTo>
                  <a:pt x="100057" y="65499"/>
                </a:lnTo>
                <a:lnTo>
                  <a:pt x="100280" y="65723"/>
                </a:lnTo>
                <a:cubicBezTo>
                  <a:pt x="103183" y="28932"/>
                  <a:pt x="133945" y="0"/>
                  <a:pt x="171495" y="0"/>
                </a:cubicBezTo>
                <a:cubicBezTo>
                  <a:pt x="180469" y="0"/>
                  <a:pt x="189086" y="1652"/>
                  <a:pt x="196989" y="4688"/>
                </a:cubicBezTo>
                <a:cubicBezTo>
                  <a:pt x="201454" y="6385"/>
                  <a:pt x="202257" y="12055"/>
                  <a:pt x="198909" y="15448"/>
                </a:cubicBezTo>
                <a:lnTo>
                  <a:pt x="159306" y="55052"/>
                </a:lnTo>
                <a:cubicBezTo>
                  <a:pt x="157966" y="56391"/>
                  <a:pt x="157207" y="58222"/>
                  <a:pt x="157207" y="60097"/>
                </a:cubicBezTo>
                <a:lnTo>
                  <a:pt x="157207" y="78581"/>
                </a:lnTo>
                <a:cubicBezTo>
                  <a:pt x="157207" y="82510"/>
                  <a:pt x="160422" y="85725"/>
                  <a:pt x="164351" y="85725"/>
                </a:cubicBezTo>
                <a:lnTo>
                  <a:pt x="182835" y="85725"/>
                </a:lnTo>
                <a:cubicBezTo>
                  <a:pt x="184711" y="85725"/>
                  <a:pt x="186541" y="84966"/>
                  <a:pt x="187881" y="83627"/>
                </a:cubicBezTo>
                <a:lnTo>
                  <a:pt x="227484" y="44023"/>
                </a:lnTo>
                <a:cubicBezTo>
                  <a:pt x="230877" y="40630"/>
                  <a:pt x="236547" y="41478"/>
                  <a:pt x="238244" y="45943"/>
                </a:cubicBezTo>
                <a:cubicBezTo>
                  <a:pt x="241280" y="53846"/>
                  <a:pt x="242932" y="62463"/>
                  <a:pt x="242932" y="71438"/>
                </a:cubicBezTo>
                <a:cubicBezTo>
                  <a:pt x="242932" y="98494"/>
                  <a:pt x="227886" y="122069"/>
                  <a:pt x="205651" y="134169"/>
                </a:cubicBezTo>
                <a:lnTo>
                  <a:pt x="242039" y="170557"/>
                </a:lnTo>
                <a:cubicBezTo>
                  <a:pt x="250388" y="178906"/>
                  <a:pt x="250388" y="192479"/>
                  <a:pt x="242039" y="200873"/>
                </a:cubicBezTo>
                <a:lnTo>
                  <a:pt x="215205" y="227707"/>
                </a:lnTo>
                <a:cubicBezTo>
                  <a:pt x="206856" y="236056"/>
                  <a:pt x="193283" y="236056"/>
                  <a:pt x="184889" y="227707"/>
                </a:cubicBezTo>
                <a:lnTo>
                  <a:pt x="128632" y="171450"/>
                </a:lnTo>
                <a:cubicBezTo>
                  <a:pt x="116398" y="159216"/>
                  <a:pt x="113630" y="141134"/>
                  <a:pt x="120372" y="126221"/>
                </a:cubicBezTo>
                <a:lnTo>
                  <a:pt x="79876" y="85725"/>
                </a:lnTo>
                <a:lnTo>
                  <a:pt x="57730" y="85725"/>
                </a:lnTo>
                <a:cubicBezTo>
                  <a:pt x="52953" y="85725"/>
                  <a:pt x="48488" y="83359"/>
                  <a:pt x="45854" y="79385"/>
                </a:cubicBezTo>
                <a:lnTo>
                  <a:pt x="10448" y="26298"/>
                </a:lnTo>
                <a:cubicBezTo>
                  <a:pt x="8573" y="23485"/>
                  <a:pt x="8930" y="19690"/>
                  <a:pt x="11341" y="17279"/>
                </a:cubicBezTo>
                <a:lnTo>
                  <a:pt x="31611" y="-2991"/>
                </a:lnTo>
                <a:cubicBezTo>
                  <a:pt x="34022" y="-5402"/>
                  <a:pt x="37773" y="-5760"/>
                  <a:pt x="40630" y="-3884"/>
                </a:cubicBezTo>
                <a:lnTo>
                  <a:pt x="93717" y="31477"/>
                </a:lnTo>
                <a:cubicBezTo>
                  <a:pt x="97691" y="34111"/>
                  <a:pt x="100057" y="38576"/>
                  <a:pt x="100057" y="43354"/>
                </a:cubicBezTo>
                <a:close/>
                <a:moveTo>
                  <a:pt x="96262" y="132427"/>
                </a:moveTo>
                <a:cubicBezTo>
                  <a:pt x="93449" y="148947"/>
                  <a:pt x="97334" y="166405"/>
                  <a:pt x="108049" y="180380"/>
                </a:cubicBezTo>
                <a:lnTo>
                  <a:pt x="65633" y="222751"/>
                </a:lnTo>
                <a:cubicBezTo>
                  <a:pt x="53087" y="235297"/>
                  <a:pt x="32727" y="235297"/>
                  <a:pt x="20181" y="222751"/>
                </a:cubicBezTo>
                <a:cubicBezTo>
                  <a:pt x="7635" y="210205"/>
                  <a:pt x="7635" y="189845"/>
                  <a:pt x="20181" y="177299"/>
                </a:cubicBezTo>
                <a:lnTo>
                  <a:pt x="80635" y="116845"/>
                </a:lnTo>
                <a:lnTo>
                  <a:pt x="96262" y="132472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5" name="Text 33"/>
          <p:cNvSpPr/>
          <p:nvPr/>
        </p:nvSpPr>
        <p:spPr>
          <a:xfrm>
            <a:off x="8896350" y="1816100"/>
            <a:ext cx="12382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分析工具缺失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324850" y="263525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7" name="Text 35"/>
          <p:cNvSpPr/>
          <p:nvPr/>
        </p:nvSpPr>
        <p:spPr>
          <a:xfrm>
            <a:off x="8515350" y="2559051"/>
            <a:ext cx="28575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现有工具以基础数据展示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为主，功能单一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324850" y="345440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9" name="Text 37"/>
          <p:cNvSpPr/>
          <p:nvPr/>
        </p:nvSpPr>
        <p:spPr>
          <a:xfrm>
            <a:off x="8515350" y="3378201"/>
            <a:ext cx="22479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缺乏深度分析、回测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与预测功能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324850" y="427355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1" name="Text 39"/>
          <p:cNvSpPr/>
          <p:nvPr/>
        </p:nvSpPr>
        <p:spPr>
          <a:xfrm>
            <a:off x="8515350" y="4197351"/>
            <a:ext cx="25527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无法满足专业交易者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与量化团队需求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324850" y="4829176"/>
            <a:ext cx="3286125" cy="6350"/>
          </a:xfrm>
          <a:custGeom>
            <a:avLst/>
            <a:gdLst/>
            <a:ahLst/>
            <a:cxnLst/>
            <a:rect l="l" t="t" r="r" b="b"/>
            <a:pathLst>
              <a:path w="3286125" h="6350">
                <a:moveTo>
                  <a:pt x="0" y="0"/>
                </a:moveTo>
                <a:lnTo>
                  <a:pt x="3286125" y="0"/>
                </a:lnTo>
                <a:lnTo>
                  <a:pt x="3286125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43" name="Shape 41"/>
          <p:cNvSpPr/>
          <p:nvPr/>
        </p:nvSpPr>
        <p:spPr>
          <a:xfrm>
            <a:off x="8343900" y="50228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4" name="Text 42"/>
          <p:cNvSpPr/>
          <p:nvPr/>
        </p:nvSpPr>
        <p:spPr>
          <a:xfrm>
            <a:off x="8591550" y="4984750"/>
            <a:ext cx="1295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分析深度严重不足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00050" y="5562600"/>
            <a:ext cx="11410950" cy="914400"/>
          </a:xfrm>
          <a:custGeom>
            <a:avLst/>
            <a:gdLst/>
            <a:ahLst/>
            <a:cxnLst/>
            <a:rect l="l" t="t" r="r" b="b"/>
            <a:pathLst>
              <a:path w="11410950" h="914400">
                <a:moveTo>
                  <a:pt x="0" y="0"/>
                </a:moveTo>
                <a:lnTo>
                  <a:pt x="11296650" y="0"/>
                </a:lnTo>
                <a:cubicBezTo>
                  <a:pt x="11359734" y="0"/>
                  <a:pt x="11410950" y="51216"/>
                  <a:pt x="11410950" y="114300"/>
                </a:cubicBezTo>
                <a:lnTo>
                  <a:pt x="11410950" y="800100"/>
                </a:lnTo>
                <a:cubicBezTo>
                  <a:pt x="11410950" y="863184"/>
                  <a:pt x="11359734" y="914400"/>
                  <a:pt x="11296650" y="914400"/>
                </a:cubicBez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6" name="Shape 44"/>
          <p:cNvSpPr/>
          <p:nvPr/>
        </p:nvSpPr>
        <p:spPr>
          <a:xfrm>
            <a:off x="400050" y="5562600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47" name="Shape 45"/>
          <p:cNvSpPr/>
          <p:nvPr/>
        </p:nvSpPr>
        <p:spPr>
          <a:xfrm>
            <a:off x="571500" y="57531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</p:spPr>
      </p:sp>
      <p:sp>
        <p:nvSpPr>
          <p:cNvPr id="48" name="Shape 46"/>
          <p:cNvSpPr/>
          <p:nvPr/>
        </p:nvSpPr>
        <p:spPr>
          <a:xfrm>
            <a:off x="738188" y="59055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51269" y="-4420"/>
                </a:moveTo>
                <a:cubicBezTo>
                  <a:pt x="156582" y="-580"/>
                  <a:pt x="158547" y="6385"/>
                  <a:pt x="156136" y="12457"/>
                </a:cubicBezTo>
                <a:lnTo>
                  <a:pt x="121131" y="100013"/>
                </a:lnTo>
                <a:lnTo>
                  <a:pt x="185738" y="100013"/>
                </a:lnTo>
                <a:cubicBezTo>
                  <a:pt x="191765" y="100013"/>
                  <a:pt x="197123" y="103763"/>
                  <a:pt x="199177" y="109433"/>
                </a:cubicBezTo>
                <a:cubicBezTo>
                  <a:pt x="201231" y="115104"/>
                  <a:pt x="199489" y="121444"/>
                  <a:pt x="194890" y="125284"/>
                </a:cubicBezTo>
                <a:lnTo>
                  <a:pt x="66303" y="232440"/>
                </a:lnTo>
                <a:cubicBezTo>
                  <a:pt x="61258" y="236637"/>
                  <a:pt x="54069" y="236860"/>
                  <a:pt x="48756" y="233020"/>
                </a:cubicBezTo>
                <a:cubicBezTo>
                  <a:pt x="43443" y="229180"/>
                  <a:pt x="41478" y="222215"/>
                  <a:pt x="43889" y="216143"/>
                </a:cubicBezTo>
                <a:lnTo>
                  <a:pt x="78894" y="128588"/>
                </a:lnTo>
                <a:lnTo>
                  <a:pt x="14288" y="128588"/>
                </a:lnTo>
                <a:cubicBezTo>
                  <a:pt x="8260" y="128588"/>
                  <a:pt x="2902" y="124837"/>
                  <a:pt x="848" y="119167"/>
                </a:cubicBezTo>
                <a:cubicBezTo>
                  <a:pt x="-1206" y="113496"/>
                  <a:pt x="536" y="107156"/>
                  <a:pt x="5135" y="103316"/>
                </a:cubicBezTo>
                <a:lnTo>
                  <a:pt x="133722" y="-3840"/>
                </a:lnTo>
                <a:cubicBezTo>
                  <a:pt x="138767" y="-8037"/>
                  <a:pt x="145956" y="-8260"/>
                  <a:pt x="151269" y="-442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9" name="Text 47"/>
          <p:cNvSpPr/>
          <p:nvPr/>
        </p:nvSpPr>
        <p:spPr>
          <a:xfrm>
            <a:off x="1257300" y="5753100"/>
            <a:ext cx="83153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结果：信息鸿沟持续扩大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257300" y="6057900"/>
            <a:ext cx="82962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散户 ↔ 机构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之间的数据优势差距日益显著，市场信息不对称问题亟待解决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553575" y="5715000"/>
            <a:ext cx="752475" cy="34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散户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9586913" y="609600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信息劣势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0501313" y="58769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226926"/>
                </a:moveTo>
                <a:lnTo>
                  <a:pt x="226926" y="280504"/>
                </a:lnTo>
                <a:cubicBezTo>
                  <a:pt x="221791" y="285638"/>
                  <a:pt x="214145" y="287145"/>
                  <a:pt x="207448" y="284355"/>
                </a:cubicBezTo>
                <a:cubicBezTo>
                  <a:pt x="200751" y="281564"/>
                  <a:pt x="196453" y="275090"/>
                  <a:pt x="196453" y="267891"/>
                </a:cubicBezTo>
                <a:lnTo>
                  <a:pt x="196453" y="232172"/>
                </a:lnTo>
                <a:lnTo>
                  <a:pt x="17859" y="232172"/>
                </a:lnTo>
                <a:cubicBezTo>
                  <a:pt x="7981" y="232172"/>
                  <a:pt x="0" y="224191"/>
                  <a:pt x="0" y="214313"/>
                </a:cubicBezTo>
                <a:cubicBezTo>
                  <a:pt x="0" y="204434"/>
                  <a:pt x="7981" y="196453"/>
                  <a:pt x="17859" y="196453"/>
                </a:cubicBezTo>
                <a:lnTo>
                  <a:pt x="196453" y="196453"/>
                </a:lnTo>
                <a:lnTo>
                  <a:pt x="196453" y="160734"/>
                </a:lnTo>
                <a:cubicBezTo>
                  <a:pt x="196453" y="153535"/>
                  <a:pt x="200806" y="147005"/>
                  <a:pt x="207504" y="144214"/>
                </a:cubicBezTo>
                <a:cubicBezTo>
                  <a:pt x="214201" y="141424"/>
                  <a:pt x="221847" y="142987"/>
                  <a:pt x="226981" y="148065"/>
                </a:cubicBezTo>
                <a:lnTo>
                  <a:pt x="280560" y="201644"/>
                </a:lnTo>
                <a:cubicBezTo>
                  <a:pt x="287536" y="208620"/>
                  <a:pt x="287536" y="219949"/>
                  <a:pt x="280560" y="226926"/>
                </a:cubicBezTo>
                <a:close/>
                <a:moveTo>
                  <a:pt x="5246" y="84051"/>
                </a:moveTo>
                <a:cubicBezTo>
                  <a:pt x="-1730" y="77074"/>
                  <a:pt x="-1730" y="65745"/>
                  <a:pt x="5246" y="58769"/>
                </a:cubicBezTo>
                <a:lnTo>
                  <a:pt x="58824" y="5190"/>
                </a:lnTo>
                <a:cubicBezTo>
                  <a:pt x="63959" y="56"/>
                  <a:pt x="71605" y="-1451"/>
                  <a:pt x="78302" y="1339"/>
                </a:cubicBezTo>
                <a:cubicBezTo>
                  <a:pt x="84999" y="4130"/>
                  <a:pt x="89297" y="10660"/>
                  <a:pt x="89297" y="17859"/>
                </a:cubicBezTo>
                <a:lnTo>
                  <a:pt x="89297" y="53578"/>
                </a:lnTo>
                <a:lnTo>
                  <a:pt x="267891" y="53578"/>
                </a:lnTo>
                <a:cubicBezTo>
                  <a:pt x="277769" y="53578"/>
                  <a:pt x="285750" y="61559"/>
                  <a:pt x="285750" y="71438"/>
                </a:cubicBezTo>
                <a:cubicBezTo>
                  <a:pt x="285750" y="81316"/>
                  <a:pt x="277769" y="89297"/>
                  <a:pt x="267891" y="89297"/>
                </a:cubicBezTo>
                <a:lnTo>
                  <a:pt x="89297" y="89297"/>
                </a:lnTo>
                <a:lnTo>
                  <a:pt x="89297" y="125016"/>
                </a:lnTo>
                <a:cubicBezTo>
                  <a:pt x="89297" y="132215"/>
                  <a:pt x="84944" y="138745"/>
                  <a:pt x="78246" y="141536"/>
                </a:cubicBezTo>
                <a:cubicBezTo>
                  <a:pt x="71549" y="144326"/>
                  <a:pt x="63903" y="142763"/>
                  <a:pt x="58769" y="137685"/>
                </a:cubicBezTo>
                <a:lnTo>
                  <a:pt x="5190" y="84106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54" name="Text 52"/>
          <p:cNvSpPr/>
          <p:nvPr/>
        </p:nvSpPr>
        <p:spPr>
          <a:xfrm>
            <a:off x="10977563" y="5715000"/>
            <a:ext cx="752475" cy="34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机构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010900" y="609600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信息优势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4533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OUR SOLUTION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47700"/>
            <a:ext cx="46291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解决方案：数据智能层的构建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PolyGlass：预测市场的 Bloomberg Terminal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89075"/>
            <a:ext cx="6197600" cy="2111375"/>
          </a:xfrm>
          <a:custGeom>
            <a:avLst/>
            <a:gdLst/>
            <a:ahLst/>
            <a:cxnLst/>
            <a:rect l="l" t="t" r="r" b="b"/>
            <a:pathLst>
              <a:path w="6197600" h="2111375">
                <a:moveTo>
                  <a:pt x="114310" y="0"/>
                </a:moveTo>
                <a:lnTo>
                  <a:pt x="6083290" y="0"/>
                </a:lnTo>
                <a:cubicBezTo>
                  <a:pt x="6146422" y="0"/>
                  <a:pt x="6197600" y="51178"/>
                  <a:pt x="6197600" y="114310"/>
                </a:cubicBezTo>
                <a:lnTo>
                  <a:pt x="6197600" y="1997065"/>
                </a:lnTo>
                <a:cubicBezTo>
                  <a:pt x="6197600" y="2060197"/>
                  <a:pt x="6146422" y="2111375"/>
                  <a:pt x="6083290" y="2111375"/>
                </a:cubicBezTo>
                <a:lnTo>
                  <a:pt x="114310" y="2111375"/>
                </a:lnTo>
                <a:cubicBezTo>
                  <a:pt x="51178" y="2111375"/>
                  <a:pt x="0" y="2060197"/>
                  <a:pt x="0" y="1997065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01650" y="164465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579735" y="1701801"/>
            <a:ext cx="3238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96950" y="1606551"/>
            <a:ext cx="15335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数据聚合引擎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96950" y="1873251"/>
            <a:ext cx="15144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Data Aggregation Layer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04825" y="2143126"/>
            <a:ext cx="5959475" cy="501650"/>
          </a:xfrm>
          <a:custGeom>
            <a:avLst/>
            <a:gdLst/>
            <a:ahLst/>
            <a:cxnLst/>
            <a:rect l="l" t="t" r="r" b="b"/>
            <a:pathLst>
              <a:path w="5959475" h="501650">
                <a:moveTo>
                  <a:pt x="76201" y="0"/>
                </a:moveTo>
                <a:lnTo>
                  <a:pt x="5883274" y="0"/>
                </a:lnTo>
                <a:cubicBezTo>
                  <a:pt x="5925359" y="0"/>
                  <a:pt x="5959475" y="34116"/>
                  <a:pt x="5959475" y="76201"/>
                </a:cubicBezTo>
                <a:lnTo>
                  <a:pt x="5959475" y="425449"/>
                </a:lnTo>
                <a:cubicBezTo>
                  <a:pt x="5959475" y="467534"/>
                  <a:pt x="5925359" y="501650"/>
                  <a:pt x="5883274" y="501650"/>
                </a:cubicBezTo>
                <a:lnTo>
                  <a:pt x="76201" y="501650"/>
                </a:lnTo>
                <a:cubicBezTo>
                  <a:pt x="34144" y="501650"/>
                  <a:pt x="0" y="467506"/>
                  <a:pt x="0" y="42544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84200" y="2222500"/>
            <a:ext cx="58578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数据处理流程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4200" y="2413000"/>
            <a:ext cx="58578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数据源接入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实时清洗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统一标准化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20700" y="27622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5" name="Text 13"/>
          <p:cNvSpPr/>
          <p:nvPr/>
        </p:nvSpPr>
        <p:spPr>
          <a:xfrm>
            <a:off x="744538" y="2724150"/>
            <a:ext cx="3048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支持 Polymarket Gamma API 实时数据接入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20700" y="30289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7" name="Text 15"/>
          <p:cNvSpPr/>
          <p:nvPr/>
        </p:nvSpPr>
        <p:spPr>
          <a:xfrm>
            <a:off x="744538" y="2990850"/>
            <a:ext cx="3009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监听 Polygon 链上事件，捕获所有交易活动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20700" y="32956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9" name="Text 17"/>
          <p:cNvSpPr/>
          <p:nvPr/>
        </p:nvSpPr>
        <p:spPr>
          <a:xfrm>
            <a:off x="744538" y="3257550"/>
            <a:ext cx="2514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WebSocket 实时价格流，延迟 &lt; 5秒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4175" y="3686176"/>
            <a:ext cx="6197600" cy="2111375"/>
          </a:xfrm>
          <a:custGeom>
            <a:avLst/>
            <a:gdLst/>
            <a:ahLst/>
            <a:cxnLst/>
            <a:rect l="l" t="t" r="r" b="b"/>
            <a:pathLst>
              <a:path w="6197600" h="2111375">
                <a:moveTo>
                  <a:pt x="114310" y="0"/>
                </a:moveTo>
                <a:lnTo>
                  <a:pt x="6083290" y="0"/>
                </a:lnTo>
                <a:cubicBezTo>
                  <a:pt x="6146422" y="0"/>
                  <a:pt x="6197600" y="51178"/>
                  <a:pt x="6197600" y="114310"/>
                </a:cubicBezTo>
                <a:lnTo>
                  <a:pt x="6197600" y="1997065"/>
                </a:lnTo>
                <a:cubicBezTo>
                  <a:pt x="6197600" y="2060197"/>
                  <a:pt x="6146422" y="2111375"/>
                  <a:pt x="6083290" y="2111375"/>
                </a:cubicBezTo>
                <a:lnTo>
                  <a:pt x="114310" y="2111375"/>
                </a:lnTo>
                <a:cubicBezTo>
                  <a:pt x="51178" y="2111375"/>
                  <a:pt x="0" y="2060197"/>
                  <a:pt x="0" y="1997065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01650" y="38417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2" name="Text 20"/>
          <p:cNvSpPr/>
          <p:nvPr/>
        </p:nvSpPr>
        <p:spPr>
          <a:xfrm>
            <a:off x="579735" y="3898900"/>
            <a:ext cx="3238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96950" y="3803650"/>
            <a:ext cx="16764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智能分析核心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96950" y="4070350"/>
            <a:ext cx="16573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Intelligence Analysis Core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4825" y="4340225"/>
            <a:ext cx="5959475" cy="501650"/>
          </a:xfrm>
          <a:custGeom>
            <a:avLst/>
            <a:gdLst/>
            <a:ahLst/>
            <a:cxnLst/>
            <a:rect l="l" t="t" r="r" b="b"/>
            <a:pathLst>
              <a:path w="5959475" h="501650">
                <a:moveTo>
                  <a:pt x="76201" y="0"/>
                </a:moveTo>
                <a:lnTo>
                  <a:pt x="5883274" y="0"/>
                </a:lnTo>
                <a:cubicBezTo>
                  <a:pt x="5925359" y="0"/>
                  <a:pt x="5959475" y="34116"/>
                  <a:pt x="5959475" y="76201"/>
                </a:cubicBezTo>
                <a:lnTo>
                  <a:pt x="5959475" y="425449"/>
                </a:lnTo>
                <a:cubicBezTo>
                  <a:pt x="5959475" y="467534"/>
                  <a:pt x="5925359" y="501650"/>
                  <a:pt x="5883274" y="501650"/>
                </a:cubicBezTo>
                <a:lnTo>
                  <a:pt x="76201" y="501650"/>
                </a:lnTo>
                <a:cubicBezTo>
                  <a:pt x="34144" y="501650"/>
                  <a:pt x="0" y="467506"/>
                  <a:pt x="0" y="42544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84200" y="4419600"/>
            <a:ext cx="58578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智能分析流程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84200" y="4610100"/>
            <a:ext cx="58578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原始数据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特征提取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信号识别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20700" y="495935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9" name="Text 27"/>
          <p:cNvSpPr/>
          <p:nvPr/>
        </p:nvSpPr>
        <p:spPr>
          <a:xfrm>
            <a:off x="744538" y="4921251"/>
            <a:ext cx="28765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Smart Money 识别算法，多维度评分模型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20700" y="522605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1" name="Text 29"/>
          <p:cNvSpPr/>
          <p:nvPr/>
        </p:nvSpPr>
        <p:spPr>
          <a:xfrm>
            <a:off x="744538" y="5187951"/>
            <a:ext cx="23812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市场情绪分析模型，NLP 情感计算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20700" y="549275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3" name="Text 31"/>
          <p:cNvSpPr/>
          <p:nvPr/>
        </p:nvSpPr>
        <p:spPr>
          <a:xfrm>
            <a:off x="744538" y="5454651"/>
            <a:ext cx="2057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趋势预测引擎，机器学习驱动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739235" y="1489075"/>
            <a:ext cx="5064125" cy="2111375"/>
          </a:xfrm>
          <a:custGeom>
            <a:avLst/>
            <a:gdLst/>
            <a:ahLst/>
            <a:cxnLst/>
            <a:rect l="l" t="t" r="r" b="b"/>
            <a:pathLst>
              <a:path w="5064125" h="2111375">
                <a:moveTo>
                  <a:pt x="114310" y="0"/>
                </a:moveTo>
                <a:lnTo>
                  <a:pt x="4949815" y="0"/>
                </a:lnTo>
                <a:cubicBezTo>
                  <a:pt x="5012947" y="0"/>
                  <a:pt x="5064125" y="51178"/>
                  <a:pt x="5064125" y="114310"/>
                </a:cubicBezTo>
                <a:lnTo>
                  <a:pt x="5064125" y="1997065"/>
                </a:lnTo>
                <a:cubicBezTo>
                  <a:pt x="5064125" y="2060197"/>
                  <a:pt x="5012947" y="2111375"/>
                  <a:pt x="4949815" y="2111375"/>
                </a:cubicBezTo>
                <a:lnTo>
                  <a:pt x="114310" y="2111375"/>
                </a:lnTo>
                <a:cubicBezTo>
                  <a:pt x="51178" y="2111375"/>
                  <a:pt x="0" y="2060197"/>
                  <a:pt x="0" y="1997065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856711" y="164465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6" name="Text 34"/>
          <p:cNvSpPr/>
          <p:nvPr/>
        </p:nvSpPr>
        <p:spPr>
          <a:xfrm>
            <a:off x="6934795" y="1701801"/>
            <a:ext cx="3238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03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352011" y="1606551"/>
            <a:ext cx="14668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可视化交互界面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352011" y="1873251"/>
            <a:ext cx="1447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Visualization Interface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859886" y="2143126"/>
            <a:ext cx="4826000" cy="501650"/>
          </a:xfrm>
          <a:custGeom>
            <a:avLst/>
            <a:gdLst/>
            <a:ahLst/>
            <a:cxnLst/>
            <a:rect l="l" t="t" r="r" b="b"/>
            <a:pathLst>
              <a:path w="4826000" h="501650">
                <a:moveTo>
                  <a:pt x="76201" y="0"/>
                </a:moveTo>
                <a:lnTo>
                  <a:pt x="4749799" y="0"/>
                </a:lnTo>
                <a:cubicBezTo>
                  <a:pt x="4791884" y="0"/>
                  <a:pt x="4826000" y="34116"/>
                  <a:pt x="4826000" y="76201"/>
                </a:cubicBezTo>
                <a:lnTo>
                  <a:pt x="4826000" y="425449"/>
                </a:lnTo>
                <a:cubicBezTo>
                  <a:pt x="4826000" y="467534"/>
                  <a:pt x="4791884" y="501650"/>
                  <a:pt x="4749799" y="501650"/>
                </a:cubicBezTo>
                <a:lnTo>
                  <a:pt x="76201" y="501650"/>
                </a:lnTo>
                <a:cubicBezTo>
                  <a:pt x="34144" y="501650"/>
                  <a:pt x="0" y="467506"/>
                  <a:pt x="0" y="42544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6939260" y="2222500"/>
            <a:ext cx="47244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界面展示流程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939260" y="2413000"/>
            <a:ext cx="47244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分析结果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可视化组件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→ </a:t>
            </a:r>
            <a:r>
              <a:rPr lang="en-US" sz="90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用户交互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875761" y="27622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3" name="Text 41"/>
          <p:cNvSpPr/>
          <p:nvPr/>
        </p:nvSpPr>
        <p:spPr>
          <a:xfrm>
            <a:off x="7099598" y="2724150"/>
            <a:ext cx="2057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机构级仪表盘，专业数据展示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875761" y="30289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5" name="Text 43"/>
          <p:cNvSpPr/>
          <p:nvPr/>
        </p:nvSpPr>
        <p:spPr>
          <a:xfrm>
            <a:off x="7099598" y="2990850"/>
            <a:ext cx="2209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交互式图表系统，深度探索能力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875761" y="32956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7" name="Text 45"/>
          <p:cNvSpPr/>
          <p:nvPr/>
        </p:nvSpPr>
        <p:spPr>
          <a:xfrm>
            <a:off x="7099598" y="3257550"/>
            <a:ext cx="1905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自定义报警机制，实时通知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739235" y="3686176"/>
            <a:ext cx="5064125" cy="2016125"/>
          </a:xfrm>
          <a:custGeom>
            <a:avLst/>
            <a:gdLst/>
            <a:ahLst/>
            <a:cxnLst/>
            <a:rect l="l" t="t" r="r" b="b"/>
            <a:pathLst>
              <a:path w="5064125" h="2016125">
                <a:moveTo>
                  <a:pt x="114294" y="0"/>
                </a:moveTo>
                <a:lnTo>
                  <a:pt x="4949831" y="0"/>
                </a:lnTo>
                <a:cubicBezTo>
                  <a:pt x="5012954" y="0"/>
                  <a:pt x="5064125" y="51171"/>
                  <a:pt x="5064125" y="114294"/>
                </a:cubicBezTo>
                <a:lnTo>
                  <a:pt x="5064125" y="1901831"/>
                </a:lnTo>
                <a:cubicBezTo>
                  <a:pt x="5064125" y="1964954"/>
                  <a:pt x="5012954" y="2016125"/>
                  <a:pt x="4949831" y="2016125"/>
                </a:cubicBezTo>
                <a:lnTo>
                  <a:pt x="114294" y="2016125"/>
                </a:lnTo>
                <a:cubicBezTo>
                  <a:pt x="51171" y="2016125"/>
                  <a:pt x="0" y="1964954"/>
                  <a:pt x="0" y="190183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9115127" y="3924300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72734" y="-10548"/>
                </a:moveTo>
                <a:cubicBezTo>
                  <a:pt x="170445" y="-15013"/>
                  <a:pt x="165813" y="-17859"/>
                  <a:pt x="160790" y="-17859"/>
                </a:cubicBezTo>
                <a:cubicBezTo>
                  <a:pt x="155767" y="-17859"/>
                  <a:pt x="151135" y="-15013"/>
                  <a:pt x="148847" y="-10548"/>
                </a:cubicBezTo>
                <a:lnTo>
                  <a:pt x="107770" y="69931"/>
                </a:lnTo>
                <a:lnTo>
                  <a:pt x="18529" y="84106"/>
                </a:lnTo>
                <a:cubicBezTo>
                  <a:pt x="13562" y="84888"/>
                  <a:pt x="9432" y="88404"/>
                  <a:pt x="7869" y="93204"/>
                </a:cubicBezTo>
                <a:cubicBezTo>
                  <a:pt x="6307" y="98003"/>
                  <a:pt x="7590" y="103250"/>
                  <a:pt x="11106" y="106821"/>
                </a:cubicBezTo>
                <a:lnTo>
                  <a:pt x="74954" y="170724"/>
                </a:lnTo>
                <a:lnTo>
                  <a:pt x="60889" y="259966"/>
                </a:lnTo>
                <a:cubicBezTo>
                  <a:pt x="60108" y="264933"/>
                  <a:pt x="62173" y="269956"/>
                  <a:pt x="66247" y="272914"/>
                </a:cubicBezTo>
                <a:cubicBezTo>
                  <a:pt x="70321" y="275872"/>
                  <a:pt x="75679" y="276318"/>
                  <a:pt x="80200" y="274030"/>
                </a:cubicBezTo>
                <a:lnTo>
                  <a:pt x="160790" y="233065"/>
                </a:lnTo>
                <a:lnTo>
                  <a:pt x="241325" y="274030"/>
                </a:lnTo>
                <a:cubicBezTo>
                  <a:pt x="245790" y="276318"/>
                  <a:pt x="251203" y="275872"/>
                  <a:pt x="255277" y="272914"/>
                </a:cubicBezTo>
                <a:cubicBezTo>
                  <a:pt x="259352" y="269956"/>
                  <a:pt x="261417" y="264988"/>
                  <a:pt x="260635" y="259966"/>
                </a:cubicBezTo>
                <a:lnTo>
                  <a:pt x="246515" y="170724"/>
                </a:lnTo>
                <a:lnTo>
                  <a:pt x="310362" y="106821"/>
                </a:lnTo>
                <a:cubicBezTo>
                  <a:pt x="313934" y="103250"/>
                  <a:pt x="315162" y="98003"/>
                  <a:pt x="313599" y="93204"/>
                </a:cubicBezTo>
                <a:cubicBezTo>
                  <a:pt x="312037" y="88404"/>
                  <a:pt x="307963" y="84888"/>
                  <a:pt x="302940" y="84106"/>
                </a:cubicBezTo>
                <a:lnTo>
                  <a:pt x="213754" y="69931"/>
                </a:lnTo>
                <a:lnTo>
                  <a:pt x="172734" y="-10548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50" name="Text 48"/>
          <p:cNvSpPr/>
          <p:nvPr/>
        </p:nvSpPr>
        <p:spPr>
          <a:xfrm>
            <a:off x="6847186" y="4286250"/>
            <a:ext cx="48482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核心价值主张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897986" y="4708525"/>
            <a:ext cx="4749800" cy="749300"/>
          </a:xfrm>
          <a:custGeom>
            <a:avLst/>
            <a:gdLst/>
            <a:ahLst/>
            <a:cxnLst/>
            <a:rect l="l" t="t" r="r" b="b"/>
            <a:pathLst>
              <a:path w="4749800" h="749300">
                <a:moveTo>
                  <a:pt x="76196" y="0"/>
                </a:moveTo>
                <a:lnTo>
                  <a:pt x="4673604" y="0"/>
                </a:lnTo>
                <a:cubicBezTo>
                  <a:pt x="4715686" y="0"/>
                  <a:pt x="4749800" y="34114"/>
                  <a:pt x="4749800" y="76196"/>
                </a:cubicBezTo>
                <a:lnTo>
                  <a:pt x="4749800" y="673104"/>
                </a:lnTo>
                <a:cubicBezTo>
                  <a:pt x="4749800" y="715186"/>
                  <a:pt x="4715686" y="749300"/>
                  <a:pt x="4673604" y="749300"/>
                </a:cubicBezTo>
                <a:lnTo>
                  <a:pt x="76196" y="749300"/>
                </a:lnTo>
                <a:cubicBezTo>
                  <a:pt x="34114" y="749300"/>
                  <a:pt x="0" y="715186"/>
                  <a:pt x="0" y="67310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6977360" y="4826001"/>
            <a:ext cx="4591050" cy="5143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将原始链上数据转化为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可执行的交易智能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84175" y="5781676"/>
            <a:ext cx="3730625" cy="692150"/>
          </a:xfrm>
          <a:custGeom>
            <a:avLst/>
            <a:gdLst/>
            <a:ahLst/>
            <a:cxnLst/>
            <a:rect l="l" t="t" r="r" b="b"/>
            <a:pathLst>
              <a:path w="3730625" h="692150">
                <a:moveTo>
                  <a:pt x="76199" y="0"/>
                </a:moveTo>
                <a:lnTo>
                  <a:pt x="3654426" y="0"/>
                </a:lnTo>
                <a:cubicBezTo>
                  <a:pt x="3696510" y="0"/>
                  <a:pt x="3730625" y="34115"/>
                  <a:pt x="3730625" y="76199"/>
                </a:cubicBezTo>
                <a:lnTo>
                  <a:pt x="3730625" y="615951"/>
                </a:lnTo>
                <a:cubicBezTo>
                  <a:pt x="3730625" y="658035"/>
                  <a:pt x="3696510" y="692150"/>
                  <a:pt x="365442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406400" y="5861052"/>
            <a:ext cx="36861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&lt; 5s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430213" y="6203952"/>
            <a:ext cx="36385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数据延迟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4232275" y="5781676"/>
            <a:ext cx="3730625" cy="692150"/>
          </a:xfrm>
          <a:custGeom>
            <a:avLst/>
            <a:gdLst/>
            <a:ahLst/>
            <a:cxnLst/>
            <a:rect l="l" t="t" r="r" b="b"/>
            <a:pathLst>
              <a:path w="3730625" h="692150">
                <a:moveTo>
                  <a:pt x="76199" y="0"/>
                </a:moveTo>
                <a:lnTo>
                  <a:pt x="3654426" y="0"/>
                </a:lnTo>
                <a:cubicBezTo>
                  <a:pt x="3696510" y="0"/>
                  <a:pt x="3730625" y="34115"/>
                  <a:pt x="3730625" y="76199"/>
                </a:cubicBezTo>
                <a:lnTo>
                  <a:pt x="3730625" y="615951"/>
                </a:lnTo>
                <a:cubicBezTo>
                  <a:pt x="3730625" y="658035"/>
                  <a:pt x="3696510" y="692150"/>
                  <a:pt x="365442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7" name="Text 55"/>
          <p:cNvSpPr/>
          <p:nvPr/>
        </p:nvSpPr>
        <p:spPr>
          <a:xfrm>
            <a:off x="4254500" y="5861052"/>
            <a:ext cx="36861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99.9%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278313" y="6203952"/>
            <a:ext cx="36385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系统可用性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080375" y="5781676"/>
            <a:ext cx="3730625" cy="692150"/>
          </a:xfrm>
          <a:custGeom>
            <a:avLst/>
            <a:gdLst/>
            <a:ahLst/>
            <a:cxnLst/>
            <a:rect l="l" t="t" r="r" b="b"/>
            <a:pathLst>
              <a:path w="3730625" h="692150">
                <a:moveTo>
                  <a:pt x="76199" y="0"/>
                </a:moveTo>
                <a:lnTo>
                  <a:pt x="3654426" y="0"/>
                </a:lnTo>
                <a:cubicBezTo>
                  <a:pt x="3696510" y="0"/>
                  <a:pt x="3730625" y="34115"/>
                  <a:pt x="3730625" y="76199"/>
                </a:cubicBezTo>
                <a:lnTo>
                  <a:pt x="3730625" y="615951"/>
                </a:lnTo>
                <a:cubicBezTo>
                  <a:pt x="3730625" y="658035"/>
                  <a:pt x="3696510" y="692150"/>
                  <a:pt x="3654426" y="692150"/>
                </a:cubicBezTo>
                <a:lnTo>
                  <a:pt x="76199" y="692150"/>
                </a:lnTo>
                <a:cubicBezTo>
                  <a:pt x="34115" y="692150"/>
                  <a:pt x="0" y="658035"/>
                  <a:pt x="0" y="6159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0" name="Text 58"/>
          <p:cNvSpPr/>
          <p:nvPr/>
        </p:nvSpPr>
        <p:spPr>
          <a:xfrm>
            <a:off x="8102600" y="5861052"/>
            <a:ext cx="36861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24/7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126413" y="6203952"/>
            <a:ext cx="36385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实时监控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4876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47700"/>
            <a:ext cx="49720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核心功能演示：实时市场热力图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市场全景热力图 — 一眼识别热门市场类别与新兴话题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89075"/>
            <a:ext cx="4959350" cy="3292475"/>
          </a:xfrm>
          <a:custGeom>
            <a:avLst/>
            <a:gdLst/>
            <a:ahLst/>
            <a:cxnLst/>
            <a:rect l="l" t="t" r="r" b="b"/>
            <a:pathLst>
              <a:path w="4959350" h="3292475">
                <a:moveTo>
                  <a:pt x="114315" y="0"/>
                </a:moveTo>
                <a:lnTo>
                  <a:pt x="4845035" y="0"/>
                </a:lnTo>
                <a:cubicBezTo>
                  <a:pt x="4908170" y="0"/>
                  <a:pt x="4959350" y="51180"/>
                  <a:pt x="4959350" y="114315"/>
                </a:cubicBezTo>
                <a:lnTo>
                  <a:pt x="4959350" y="3178160"/>
                </a:lnTo>
                <a:cubicBezTo>
                  <a:pt x="4959350" y="3241295"/>
                  <a:pt x="4908170" y="3292475"/>
                  <a:pt x="4845035" y="3292475"/>
                </a:cubicBezTo>
                <a:lnTo>
                  <a:pt x="114315" y="3292475"/>
                </a:lnTo>
                <a:cubicBezTo>
                  <a:pt x="51180" y="3292475"/>
                  <a:pt x="0" y="3241295"/>
                  <a:pt x="0" y="3178160"/>
                </a:cubicBezTo>
                <a:lnTo>
                  <a:pt x="0" y="114315"/>
                </a:lnTo>
                <a:cubicBezTo>
                  <a:pt x="0" y="51180"/>
                  <a:pt x="51180" y="0"/>
                  <a:pt x="11431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384175" y="4867276"/>
            <a:ext cx="4959350" cy="1577975"/>
          </a:xfrm>
          <a:custGeom>
            <a:avLst/>
            <a:gdLst/>
            <a:ahLst/>
            <a:cxnLst/>
            <a:rect l="l" t="t" r="r" b="b"/>
            <a:pathLst>
              <a:path w="4959350" h="1577975">
                <a:moveTo>
                  <a:pt x="114293" y="0"/>
                </a:moveTo>
                <a:lnTo>
                  <a:pt x="4845057" y="0"/>
                </a:lnTo>
                <a:cubicBezTo>
                  <a:pt x="4908179" y="0"/>
                  <a:pt x="4959350" y="51171"/>
                  <a:pt x="4959350" y="114293"/>
                </a:cubicBezTo>
                <a:lnTo>
                  <a:pt x="4959350" y="1463682"/>
                </a:lnTo>
                <a:cubicBezTo>
                  <a:pt x="4959350" y="1526804"/>
                  <a:pt x="4908179" y="1577975"/>
                  <a:pt x="4845057" y="1577975"/>
                </a:cubicBezTo>
                <a:lnTo>
                  <a:pt x="114293" y="1577975"/>
                </a:lnTo>
                <a:cubicBezTo>
                  <a:pt x="51171" y="1577975"/>
                  <a:pt x="0" y="1526804"/>
                  <a:pt x="0" y="14636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525463" y="5032377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8321" y="0"/>
                </a:moveTo>
                <a:lnTo>
                  <a:pt x="123330" y="0"/>
                </a:lnTo>
                <a:cubicBezTo>
                  <a:pt x="132204" y="0"/>
                  <a:pt x="139437" y="7300"/>
                  <a:pt x="139102" y="16140"/>
                </a:cubicBezTo>
                <a:cubicBezTo>
                  <a:pt x="139035" y="17915"/>
                  <a:pt x="138968" y="19690"/>
                  <a:pt x="138868" y="21431"/>
                </a:cubicBezTo>
                <a:lnTo>
                  <a:pt x="155477" y="21431"/>
                </a:lnTo>
                <a:cubicBezTo>
                  <a:pt x="164217" y="21431"/>
                  <a:pt x="171919" y="28664"/>
                  <a:pt x="171249" y="38107"/>
                </a:cubicBezTo>
                <a:cubicBezTo>
                  <a:pt x="168738" y="72833"/>
                  <a:pt x="150990" y="91920"/>
                  <a:pt x="131735" y="101899"/>
                </a:cubicBezTo>
                <a:cubicBezTo>
                  <a:pt x="126444" y="104645"/>
                  <a:pt x="121053" y="106687"/>
                  <a:pt x="115930" y="108194"/>
                </a:cubicBezTo>
                <a:cubicBezTo>
                  <a:pt x="109165" y="117771"/>
                  <a:pt x="102133" y="122828"/>
                  <a:pt x="96541" y="125540"/>
                </a:cubicBezTo>
                <a:lnTo>
                  <a:pt x="96541" y="150019"/>
                </a:lnTo>
                <a:lnTo>
                  <a:pt x="117972" y="150019"/>
                </a:lnTo>
                <a:cubicBezTo>
                  <a:pt x="123899" y="150019"/>
                  <a:pt x="128688" y="154807"/>
                  <a:pt x="128688" y="160734"/>
                </a:cubicBezTo>
                <a:cubicBezTo>
                  <a:pt x="128688" y="166661"/>
                  <a:pt x="123899" y="171450"/>
                  <a:pt x="117972" y="171450"/>
                </a:cubicBezTo>
                <a:lnTo>
                  <a:pt x="53679" y="171450"/>
                </a:lnTo>
                <a:cubicBezTo>
                  <a:pt x="47752" y="171450"/>
                  <a:pt x="42963" y="166661"/>
                  <a:pt x="42963" y="160734"/>
                </a:cubicBezTo>
                <a:cubicBezTo>
                  <a:pt x="42963" y="154807"/>
                  <a:pt x="47752" y="150019"/>
                  <a:pt x="53679" y="150019"/>
                </a:cubicBezTo>
                <a:lnTo>
                  <a:pt x="75110" y="150019"/>
                </a:lnTo>
                <a:lnTo>
                  <a:pt x="75110" y="125540"/>
                </a:lnTo>
                <a:cubicBezTo>
                  <a:pt x="69752" y="122962"/>
                  <a:pt x="63088" y="118173"/>
                  <a:pt x="56592" y="109366"/>
                </a:cubicBezTo>
                <a:cubicBezTo>
                  <a:pt x="50430" y="107759"/>
                  <a:pt x="43733" y="105315"/>
                  <a:pt x="37203" y="101631"/>
                </a:cubicBezTo>
                <a:cubicBezTo>
                  <a:pt x="19087" y="91485"/>
                  <a:pt x="2746" y="72364"/>
                  <a:pt x="402" y="38040"/>
                </a:cubicBezTo>
                <a:cubicBezTo>
                  <a:pt x="-234" y="28631"/>
                  <a:pt x="7434" y="21398"/>
                  <a:pt x="16174" y="21398"/>
                </a:cubicBezTo>
                <a:lnTo>
                  <a:pt x="32783" y="21398"/>
                </a:lnTo>
                <a:cubicBezTo>
                  <a:pt x="32683" y="19656"/>
                  <a:pt x="32616" y="17915"/>
                  <a:pt x="32549" y="16107"/>
                </a:cubicBezTo>
                <a:cubicBezTo>
                  <a:pt x="32214" y="7233"/>
                  <a:pt x="39447" y="-33"/>
                  <a:pt x="48321" y="-33"/>
                </a:cubicBezTo>
                <a:close/>
                <a:moveTo>
                  <a:pt x="33989" y="37505"/>
                </a:moveTo>
                <a:lnTo>
                  <a:pt x="16442" y="37505"/>
                </a:lnTo>
                <a:cubicBezTo>
                  <a:pt x="18518" y="65868"/>
                  <a:pt x="31544" y="80066"/>
                  <a:pt x="44972" y="87600"/>
                </a:cubicBezTo>
                <a:cubicBezTo>
                  <a:pt x="40150" y="75110"/>
                  <a:pt x="36165" y="58802"/>
                  <a:pt x="33989" y="37505"/>
                </a:cubicBezTo>
                <a:close/>
                <a:moveTo>
                  <a:pt x="127248" y="85993"/>
                </a:moveTo>
                <a:cubicBezTo>
                  <a:pt x="140810" y="78023"/>
                  <a:pt x="153066" y="63858"/>
                  <a:pt x="155142" y="37505"/>
                </a:cubicBezTo>
                <a:lnTo>
                  <a:pt x="137629" y="37505"/>
                </a:lnTo>
                <a:cubicBezTo>
                  <a:pt x="135553" y="57898"/>
                  <a:pt x="131802" y="73737"/>
                  <a:pt x="127248" y="85993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9" name="Text 27"/>
          <p:cNvSpPr/>
          <p:nvPr/>
        </p:nvSpPr>
        <p:spPr>
          <a:xfrm>
            <a:off x="720725" y="4984752"/>
            <a:ext cx="45910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用户价值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01650" y="5327652"/>
            <a:ext cx="480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宏观趋势把握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01650" y="5594352"/>
            <a:ext cx="4791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一眼识别热门市场类别 · 发现新兴话题/事件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01650" y="5826127"/>
            <a:ext cx="4724400" cy="6350"/>
          </a:xfrm>
          <a:custGeom>
            <a:avLst/>
            <a:gdLst/>
            <a:ahLst/>
            <a:cxnLst/>
            <a:rect l="l" t="t" r="r" b="b"/>
            <a:pathLst>
              <a:path w="4724400" h="6350">
                <a:moveTo>
                  <a:pt x="0" y="0"/>
                </a:moveTo>
                <a:lnTo>
                  <a:pt x="4724400" y="0"/>
                </a:lnTo>
                <a:lnTo>
                  <a:pt x="47244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33" name="Text 31"/>
          <p:cNvSpPr/>
          <p:nvPr/>
        </p:nvSpPr>
        <p:spPr>
          <a:xfrm>
            <a:off x="501650" y="5867400"/>
            <a:ext cx="480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微观深度探索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01650" y="6134100"/>
            <a:ext cx="4791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点击热区查看市场详情 · 时间轴回溯分析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502871" y="1489075"/>
            <a:ext cx="6302375" cy="4283075"/>
          </a:xfrm>
          <a:custGeom>
            <a:avLst/>
            <a:gdLst/>
            <a:ahLst/>
            <a:cxnLst/>
            <a:rect l="l" t="t" r="r" b="b"/>
            <a:pathLst>
              <a:path w="6302375" h="4283075">
                <a:moveTo>
                  <a:pt x="114315" y="0"/>
                </a:moveTo>
                <a:lnTo>
                  <a:pt x="6188060" y="0"/>
                </a:lnTo>
                <a:cubicBezTo>
                  <a:pt x="6251194" y="0"/>
                  <a:pt x="6302375" y="51181"/>
                  <a:pt x="6302375" y="114315"/>
                </a:cubicBezTo>
                <a:lnTo>
                  <a:pt x="6302375" y="4168760"/>
                </a:lnTo>
                <a:cubicBezTo>
                  <a:pt x="6302375" y="4231894"/>
                  <a:pt x="6251194" y="4283075"/>
                  <a:pt x="6188060" y="4283075"/>
                </a:cubicBezTo>
                <a:lnTo>
                  <a:pt x="114315" y="4283075"/>
                </a:lnTo>
                <a:cubicBezTo>
                  <a:pt x="51181" y="4283075"/>
                  <a:pt x="0" y="4231894"/>
                  <a:pt x="0" y="4168760"/>
                </a:cubicBezTo>
                <a:lnTo>
                  <a:pt x="0" y="114315"/>
                </a:lnTo>
                <a:cubicBezTo>
                  <a:pt x="0" y="51181"/>
                  <a:pt x="51181" y="0"/>
                  <a:pt x="11431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5644158" y="164465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130969"/>
                </a:lnTo>
                <a:cubicBezTo>
                  <a:pt x="0" y="144103"/>
                  <a:pt x="10678" y="154781"/>
                  <a:pt x="23812" y="154781"/>
                </a:cubicBezTo>
                <a:lnTo>
                  <a:pt x="77391" y="154781"/>
                </a:lnTo>
                <a:lnTo>
                  <a:pt x="71438" y="172641"/>
                </a:lnTo>
                <a:lnTo>
                  <a:pt x="44648" y="172641"/>
                </a:lnTo>
                <a:cubicBezTo>
                  <a:pt x="39700" y="172641"/>
                  <a:pt x="35719" y="176622"/>
                  <a:pt x="35719" y="181570"/>
                </a:cubicBezTo>
                <a:cubicBezTo>
                  <a:pt x="35719" y="186519"/>
                  <a:pt x="39700" y="190500"/>
                  <a:pt x="44648" y="190500"/>
                </a:cubicBezTo>
                <a:lnTo>
                  <a:pt x="145852" y="190500"/>
                </a:lnTo>
                <a:cubicBezTo>
                  <a:pt x="150800" y="190500"/>
                  <a:pt x="154781" y="186519"/>
                  <a:pt x="154781" y="181570"/>
                </a:cubicBezTo>
                <a:cubicBezTo>
                  <a:pt x="154781" y="176622"/>
                  <a:pt x="150800" y="172641"/>
                  <a:pt x="145852" y="172641"/>
                </a:cubicBezTo>
                <a:lnTo>
                  <a:pt x="119063" y="172641"/>
                </a:lnTo>
                <a:lnTo>
                  <a:pt x="113109" y="154781"/>
                </a:lnTo>
                <a:lnTo>
                  <a:pt x="166688" y="154781"/>
                </a:lnTo>
                <a:cubicBezTo>
                  <a:pt x="179822" y="154781"/>
                  <a:pt x="190500" y="144103"/>
                  <a:pt x="190500" y="130969"/>
                </a:cubicBezTo>
                <a:lnTo>
                  <a:pt x="190500" y="35719"/>
                </a:lnTo>
                <a:cubicBezTo>
                  <a:pt x="190500" y="22585"/>
                  <a:pt x="179822" y="11906"/>
                  <a:pt x="166688" y="11906"/>
                </a:cubicBezTo>
                <a:lnTo>
                  <a:pt x="23812" y="11906"/>
                </a:lnTo>
                <a:close/>
                <a:moveTo>
                  <a:pt x="35719" y="35719"/>
                </a:moveTo>
                <a:lnTo>
                  <a:pt x="154781" y="35719"/>
                </a:lnTo>
                <a:cubicBezTo>
                  <a:pt x="161367" y="35719"/>
                  <a:pt x="166688" y="41039"/>
                  <a:pt x="166688" y="47625"/>
                </a:cubicBezTo>
                <a:lnTo>
                  <a:pt x="166688" y="107156"/>
                </a:lnTo>
                <a:cubicBezTo>
                  <a:pt x="166688" y="113742"/>
                  <a:pt x="161367" y="119063"/>
                  <a:pt x="154781" y="119063"/>
                </a:cubicBezTo>
                <a:lnTo>
                  <a:pt x="35719" y="119063"/>
                </a:lnTo>
                <a:cubicBezTo>
                  <a:pt x="29133" y="119063"/>
                  <a:pt x="23812" y="113742"/>
                  <a:pt x="23812" y="107156"/>
                </a:cubicBezTo>
                <a:lnTo>
                  <a:pt x="23812" y="47625"/>
                </a:lnTo>
                <a:cubicBezTo>
                  <a:pt x="23812" y="41039"/>
                  <a:pt x="29133" y="35719"/>
                  <a:pt x="35719" y="3571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7" name="Text 35"/>
          <p:cNvSpPr/>
          <p:nvPr/>
        </p:nvSpPr>
        <p:spPr>
          <a:xfrm>
            <a:off x="5858470" y="1606551"/>
            <a:ext cx="5924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演示效果预览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623520" y="1952626"/>
            <a:ext cx="6064250" cy="3702050"/>
          </a:xfrm>
          <a:custGeom>
            <a:avLst/>
            <a:gdLst/>
            <a:ahLst/>
            <a:cxnLst/>
            <a:rect l="l" t="t" r="r" b="b"/>
            <a:pathLst>
              <a:path w="6064250" h="3702050">
                <a:moveTo>
                  <a:pt x="76188" y="0"/>
                </a:moveTo>
                <a:lnTo>
                  <a:pt x="5988062" y="0"/>
                </a:lnTo>
                <a:cubicBezTo>
                  <a:pt x="6030139" y="0"/>
                  <a:pt x="6064250" y="34111"/>
                  <a:pt x="6064250" y="76188"/>
                </a:cubicBezTo>
                <a:lnTo>
                  <a:pt x="6064250" y="3625862"/>
                </a:lnTo>
                <a:cubicBezTo>
                  <a:pt x="6064250" y="3667939"/>
                  <a:pt x="6030139" y="3702050"/>
                  <a:pt x="5988062" y="3702050"/>
                </a:cubicBezTo>
                <a:lnTo>
                  <a:pt x="76188" y="3702050"/>
                </a:lnTo>
                <a:cubicBezTo>
                  <a:pt x="34111" y="3702050"/>
                  <a:pt x="0" y="3667939"/>
                  <a:pt x="0" y="3625862"/>
                </a:cubicBezTo>
                <a:lnTo>
                  <a:pt x="0" y="76188"/>
                </a:lnTo>
                <a:cubicBezTo>
                  <a:pt x="0" y="34111"/>
                  <a:pt x="34111" y="0"/>
                  <a:pt x="7618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5702896" y="2070102"/>
            <a:ext cx="59055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POLYGLASS MARKET HEATMAP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740996" y="2374902"/>
            <a:ext cx="1400175" cy="647700"/>
          </a:xfrm>
          <a:custGeom>
            <a:avLst/>
            <a:gdLst/>
            <a:ahLst/>
            <a:cxnLst/>
            <a:rect l="l" t="t" r="r" b="b"/>
            <a:pathLst>
              <a:path w="1400175" h="647700">
                <a:moveTo>
                  <a:pt x="76202" y="0"/>
                </a:moveTo>
                <a:lnTo>
                  <a:pt x="1323973" y="0"/>
                </a:lnTo>
                <a:cubicBezTo>
                  <a:pt x="1366058" y="0"/>
                  <a:pt x="1400175" y="34117"/>
                  <a:pt x="1400175" y="76202"/>
                </a:cubicBezTo>
                <a:lnTo>
                  <a:pt x="1400175" y="571498"/>
                </a:lnTo>
                <a:cubicBezTo>
                  <a:pt x="1400175" y="613583"/>
                  <a:pt x="1366058" y="647700"/>
                  <a:pt x="132397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FF6B6B"/>
              </a:gs>
              <a:gs pos="100000">
                <a:srgbClr val="FF6B6B">
                  <a:alpha val="60000"/>
                </a:srgbClr>
              </a:gs>
            </a:gsLst>
            <a:lin ang="2700000" scaled="1"/>
          </a:gradFill>
        </p:spPr>
      </p:sp>
      <p:sp>
        <p:nvSpPr>
          <p:cNvPr id="41" name="Text 39"/>
          <p:cNvSpPr/>
          <p:nvPr/>
        </p:nvSpPr>
        <p:spPr>
          <a:xfrm>
            <a:off x="5769571" y="2451102"/>
            <a:ext cx="1343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🔴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783858" y="2755902"/>
            <a:ext cx="13144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政治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217172" y="2374902"/>
            <a:ext cx="1400175" cy="647700"/>
          </a:xfrm>
          <a:custGeom>
            <a:avLst/>
            <a:gdLst/>
            <a:ahLst/>
            <a:cxnLst/>
            <a:rect l="l" t="t" r="r" b="b"/>
            <a:pathLst>
              <a:path w="1400175" h="647700">
                <a:moveTo>
                  <a:pt x="76202" y="0"/>
                </a:moveTo>
                <a:lnTo>
                  <a:pt x="1323973" y="0"/>
                </a:lnTo>
                <a:cubicBezTo>
                  <a:pt x="1366058" y="0"/>
                  <a:pt x="1400175" y="34117"/>
                  <a:pt x="1400175" y="76202"/>
                </a:cubicBezTo>
                <a:lnTo>
                  <a:pt x="1400175" y="571498"/>
                </a:lnTo>
                <a:cubicBezTo>
                  <a:pt x="1400175" y="613583"/>
                  <a:pt x="1366058" y="647700"/>
                  <a:pt x="132397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FFD93D"/>
              </a:gs>
              <a:gs pos="100000">
                <a:srgbClr val="FFD93D">
                  <a:alpha val="60000"/>
                </a:srgbClr>
              </a:gs>
            </a:gsLst>
            <a:lin ang="2700000" scaled="1"/>
          </a:gradFill>
        </p:spPr>
      </p:sp>
      <p:sp>
        <p:nvSpPr>
          <p:cNvPr id="44" name="Text 42"/>
          <p:cNvSpPr/>
          <p:nvPr/>
        </p:nvSpPr>
        <p:spPr>
          <a:xfrm>
            <a:off x="7245747" y="2451102"/>
            <a:ext cx="1343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🟡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260035" y="2755902"/>
            <a:ext cx="13144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加密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693448" y="2374902"/>
            <a:ext cx="1400175" cy="647700"/>
          </a:xfrm>
          <a:custGeom>
            <a:avLst/>
            <a:gdLst/>
            <a:ahLst/>
            <a:cxnLst/>
            <a:rect l="l" t="t" r="r" b="b"/>
            <a:pathLst>
              <a:path w="1400175" h="647700">
                <a:moveTo>
                  <a:pt x="76202" y="0"/>
                </a:moveTo>
                <a:lnTo>
                  <a:pt x="1323973" y="0"/>
                </a:lnTo>
                <a:cubicBezTo>
                  <a:pt x="1366058" y="0"/>
                  <a:pt x="1400175" y="34117"/>
                  <a:pt x="1400175" y="76202"/>
                </a:cubicBezTo>
                <a:lnTo>
                  <a:pt x="1400175" y="571498"/>
                </a:lnTo>
                <a:cubicBezTo>
                  <a:pt x="1400175" y="613583"/>
                  <a:pt x="1366058" y="647700"/>
                  <a:pt x="132397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6BCF7F"/>
              </a:gs>
              <a:gs pos="100000">
                <a:srgbClr val="6BCF7F">
                  <a:alpha val="60000"/>
                </a:srgbClr>
              </a:gs>
            </a:gsLst>
            <a:lin ang="2700000" scaled="1"/>
          </a:gradFill>
        </p:spPr>
      </p:sp>
      <p:sp>
        <p:nvSpPr>
          <p:cNvPr id="47" name="Text 45"/>
          <p:cNvSpPr/>
          <p:nvPr/>
        </p:nvSpPr>
        <p:spPr>
          <a:xfrm>
            <a:off x="8722023" y="2451102"/>
            <a:ext cx="1343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🟢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736310" y="2755902"/>
            <a:ext cx="13144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体育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0169625" y="2374902"/>
            <a:ext cx="1400175" cy="647700"/>
          </a:xfrm>
          <a:custGeom>
            <a:avLst/>
            <a:gdLst/>
            <a:ahLst/>
            <a:cxnLst/>
            <a:rect l="l" t="t" r="r" b="b"/>
            <a:pathLst>
              <a:path w="1400175" h="647700">
                <a:moveTo>
                  <a:pt x="76202" y="0"/>
                </a:moveTo>
                <a:lnTo>
                  <a:pt x="1323973" y="0"/>
                </a:lnTo>
                <a:cubicBezTo>
                  <a:pt x="1366058" y="0"/>
                  <a:pt x="1400175" y="34117"/>
                  <a:pt x="1400175" y="76202"/>
                </a:cubicBezTo>
                <a:lnTo>
                  <a:pt x="1400175" y="571498"/>
                </a:lnTo>
                <a:cubicBezTo>
                  <a:pt x="1400175" y="613583"/>
                  <a:pt x="1366058" y="647700"/>
                  <a:pt x="132397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4D96FF"/>
              </a:gs>
              <a:gs pos="100000">
                <a:srgbClr val="4D96FF">
                  <a:alpha val="60000"/>
                </a:srgbClr>
              </a:gs>
            </a:gsLst>
            <a:lin ang="2700000" scaled="1"/>
          </a:gradFill>
        </p:spPr>
      </p:sp>
      <p:sp>
        <p:nvSpPr>
          <p:cNvPr id="50" name="Text 48"/>
          <p:cNvSpPr/>
          <p:nvPr/>
        </p:nvSpPr>
        <p:spPr>
          <a:xfrm>
            <a:off x="10198200" y="2451102"/>
            <a:ext cx="1343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🔵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212487" y="2755902"/>
            <a:ext cx="13144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娱乐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744171" y="3101977"/>
            <a:ext cx="5826125" cy="2120900"/>
          </a:xfrm>
          <a:custGeom>
            <a:avLst/>
            <a:gdLst/>
            <a:ahLst/>
            <a:cxnLst/>
            <a:rect l="l" t="t" r="r" b="b"/>
            <a:pathLst>
              <a:path w="5826125" h="2120900">
                <a:moveTo>
                  <a:pt x="76204" y="0"/>
                </a:moveTo>
                <a:lnTo>
                  <a:pt x="5749921" y="0"/>
                </a:lnTo>
                <a:cubicBezTo>
                  <a:pt x="5792007" y="0"/>
                  <a:pt x="5826125" y="34118"/>
                  <a:pt x="5826125" y="76204"/>
                </a:cubicBezTo>
                <a:lnTo>
                  <a:pt x="5826125" y="2044696"/>
                </a:lnTo>
                <a:cubicBezTo>
                  <a:pt x="5826125" y="2086782"/>
                  <a:pt x="5792007" y="2120900"/>
                  <a:pt x="5749921" y="2120900"/>
                </a:cubicBezTo>
                <a:lnTo>
                  <a:pt x="76204" y="2120900"/>
                </a:lnTo>
                <a:cubicBezTo>
                  <a:pt x="34118" y="2120900"/>
                  <a:pt x="0" y="2086782"/>
                  <a:pt x="0" y="204469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5861646" y="3667125"/>
            <a:ext cx="352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🏛️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199486" y="3686175"/>
            <a:ext cx="11144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美国大选 2026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861646" y="4010025"/>
            <a:ext cx="4095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强度: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277868" y="4067175"/>
            <a:ext cx="4876800" cy="76200"/>
          </a:xfrm>
          <a:custGeom>
            <a:avLst/>
            <a:gdLst/>
            <a:ahLst/>
            <a:cxnLst/>
            <a:rect l="l" t="t" r="r" b="b"/>
            <a:pathLst>
              <a:path w="4876800" h="76200">
                <a:moveTo>
                  <a:pt x="38100" y="0"/>
                </a:moveTo>
                <a:lnTo>
                  <a:pt x="4838700" y="0"/>
                </a:lnTo>
                <a:cubicBezTo>
                  <a:pt x="4859728" y="0"/>
                  <a:pt x="4876800" y="17072"/>
                  <a:pt x="4876800" y="38100"/>
                </a:cubicBezTo>
                <a:lnTo>
                  <a:pt x="4876800" y="38100"/>
                </a:lnTo>
                <a:cubicBezTo>
                  <a:pt x="4876800" y="59128"/>
                  <a:pt x="4859728" y="76200"/>
                  <a:pt x="48387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57" name="Shape 55"/>
          <p:cNvSpPr/>
          <p:nvPr/>
        </p:nvSpPr>
        <p:spPr>
          <a:xfrm>
            <a:off x="6277868" y="4067175"/>
            <a:ext cx="4095750" cy="76200"/>
          </a:xfrm>
          <a:custGeom>
            <a:avLst/>
            <a:gdLst/>
            <a:ahLst/>
            <a:cxnLst/>
            <a:rect l="l" t="t" r="r" b="b"/>
            <a:pathLst>
              <a:path w="4095750" h="76200">
                <a:moveTo>
                  <a:pt x="38100" y="0"/>
                </a:moveTo>
                <a:lnTo>
                  <a:pt x="4057650" y="0"/>
                </a:lnTo>
                <a:cubicBezTo>
                  <a:pt x="4078678" y="0"/>
                  <a:pt x="4095750" y="17072"/>
                  <a:pt x="4095750" y="38100"/>
                </a:cubicBezTo>
                <a:lnTo>
                  <a:pt x="4095750" y="38100"/>
                </a:lnTo>
                <a:cubicBezTo>
                  <a:pt x="4095750" y="59128"/>
                  <a:pt x="4078678" y="76200"/>
                  <a:pt x="40576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58" name="Text 56"/>
          <p:cNvSpPr/>
          <p:nvPr/>
        </p:nvSpPr>
        <p:spPr>
          <a:xfrm>
            <a:off x="11229082" y="4010025"/>
            <a:ext cx="285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84%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5861646" y="4238625"/>
            <a:ext cx="5429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交易量: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0275888" y="4238625"/>
            <a:ext cx="12382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$2.4M </a:t>
            </a:r>
            <a:r>
              <a:rPr lang="en-US" sz="1050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(+15% 24h)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5861646" y="4467225"/>
            <a:ext cx="6762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参与地址: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1082437" y="4467225"/>
            <a:ext cx="4286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1,247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5740996" y="5305426"/>
            <a:ext cx="5829300" cy="6350"/>
          </a:xfrm>
          <a:custGeom>
            <a:avLst/>
            <a:gdLst/>
            <a:ahLst/>
            <a:cxnLst/>
            <a:rect l="l" t="t" r="r" b="b"/>
            <a:pathLst>
              <a:path w="5829300" h="6350">
                <a:moveTo>
                  <a:pt x="0" y="0"/>
                </a:moveTo>
                <a:lnTo>
                  <a:pt x="5829300" y="0"/>
                </a:lnTo>
                <a:lnTo>
                  <a:pt x="58293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64" name="Text 62"/>
          <p:cNvSpPr/>
          <p:nvPr/>
        </p:nvSpPr>
        <p:spPr>
          <a:xfrm>
            <a:off x="5712421" y="5302251"/>
            <a:ext cx="5886450" cy="228600"/>
          </a:xfrm>
          <a:prstGeom prst="rect">
            <a:avLst/>
          </a:prstGeom>
          <a:noFill/>
        </p:spPr>
        <p:txBody>
          <a:bodyPr wrap="square" lIns="0" tIns="7620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实时更新: 2026-01-31 14:32:08 UTC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384175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415925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&lt; 5s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430213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数据延迟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3270250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9" name="Text 67"/>
          <p:cNvSpPr/>
          <p:nvPr/>
        </p:nvSpPr>
        <p:spPr>
          <a:xfrm>
            <a:off x="3302000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3D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3316288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可视化渲染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6156325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2" name="Text 70"/>
          <p:cNvSpPr/>
          <p:nvPr/>
        </p:nvSpPr>
        <p:spPr>
          <a:xfrm>
            <a:off x="6188075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100+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6202363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市场类别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9042400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5" name="Text 73"/>
          <p:cNvSpPr/>
          <p:nvPr/>
        </p:nvSpPr>
        <p:spPr>
          <a:xfrm>
            <a:off x="9074150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9088438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交互探索</a:t>
            </a:r>
            <a:endParaRPr lang="en-US" sz="1600" dirty="0"/>
          </a:p>
        </p:txBody>
      </p:sp>
      <p:sp>
        <p:nvSpPr>
          <p:cNvPr id="134" name="Shape 5"/>
          <p:cNvSpPr/>
          <p:nvPr/>
        </p:nvSpPr>
        <p:spPr>
          <a:xfrm>
            <a:off x="513556" y="1606551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135" name="Text 6"/>
          <p:cNvSpPr/>
          <p:nvPr/>
        </p:nvSpPr>
        <p:spPr>
          <a:xfrm>
            <a:off x="739775" y="1568451"/>
            <a:ext cx="59436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技术实现</a:t>
            </a:r>
            <a:endParaRPr lang="en-US" sz="1600" dirty="0"/>
          </a:p>
        </p:txBody>
      </p:sp>
      <p:sp>
        <p:nvSpPr>
          <p:cNvPr id="136" name="Text 8"/>
          <p:cNvSpPr/>
          <p:nvPr/>
        </p:nvSpPr>
        <p:spPr>
          <a:xfrm>
            <a:off x="647700" y="1952627"/>
            <a:ext cx="59817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src/app/page.tsx - 主页核心逻辑</a:t>
            </a:r>
            <a:endParaRPr lang="en-US" sz="1600" dirty="0"/>
          </a:p>
        </p:txBody>
      </p:sp>
      <p:sp>
        <p:nvSpPr>
          <p:cNvPr id="137" name="Text 9"/>
          <p:cNvSpPr/>
          <p:nvPr/>
        </p:nvSpPr>
        <p:spPr>
          <a:xfrm>
            <a:off x="647700" y="2212977"/>
            <a:ext cx="59817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default function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HomePage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 {</a:t>
            </a:r>
            <a:endParaRPr lang="en-US" sz="1600" dirty="0"/>
          </a:p>
        </p:txBody>
      </p:sp>
      <p:sp>
        <p:nvSpPr>
          <p:cNvPr id="138" name="Text 10"/>
          <p:cNvSpPr/>
          <p:nvPr/>
        </p:nvSpPr>
        <p:spPr>
          <a:xfrm>
            <a:off x="739775" y="2450783"/>
            <a:ext cx="15772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1. 获取主页精选市场数据</a:t>
            </a:r>
            <a:endParaRPr lang="en-US" sz="1600" dirty="0"/>
          </a:p>
        </p:txBody>
      </p:sp>
      <p:sp>
        <p:nvSpPr>
          <p:cNvPr id="139" name="Text 11"/>
          <p:cNvSpPr/>
          <p:nvPr/>
        </p:nvSpPr>
        <p:spPr>
          <a:xfrm>
            <a:off x="739775" y="2717802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{ markets } = 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useMarkets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({</a:t>
            </a:r>
            <a:endParaRPr lang="en-US" sz="1600" dirty="0"/>
          </a:p>
        </p:txBody>
      </p:sp>
      <p:sp>
        <p:nvSpPr>
          <p:cNvPr id="140" name="Text 12"/>
          <p:cNvSpPr/>
          <p:nvPr/>
        </p:nvSpPr>
        <p:spPr>
          <a:xfrm>
            <a:off x="952500" y="2946084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filterForHome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true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</p:txBody>
      </p:sp>
      <p:sp>
        <p:nvSpPr>
          <p:cNvPr id="141" name="Text 13"/>
          <p:cNvSpPr/>
          <p:nvPr/>
        </p:nvSpPr>
        <p:spPr>
          <a:xfrm>
            <a:off x="952500" y="3169287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limit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</a:t>
            </a:r>
            <a:endParaRPr lang="en-US" sz="1600" dirty="0"/>
          </a:p>
        </p:txBody>
      </p:sp>
      <p:sp>
        <p:nvSpPr>
          <p:cNvPr id="142" name="Text 14"/>
          <p:cNvSpPr/>
          <p:nvPr/>
        </p:nvSpPr>
        <p:spPr>
          <a:xfrm>
            <a:off x="763270" y="3330894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});</a:t>
            </a:r>
            <a:endParaRPr lang="en-US" sz="1600" dirty="0"/>
          </a:p>
        </p:txBody>
      </p:sp>
      <p:sp>
        <p:nvSpPr>
          <p:cNvPr id="143" name="Text 15"/>
          <p:cNvSpPr/>
          <p:nvPr/>
        </p:nvSpPr>
        <p:spPr>
          <a:xfrm>
            <a:off x="763270" y="3546475"/>
            <a:ext cx="13486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2. 获取宏观统计指标</a:t>
            </a:r>
            <a:endParaRPr lang="en-US" sz="1600" dirty="0"/>
          </a:p>
        </p:txBody>
      </p:sp>
      <p:sp>
        <p:nvSpPr>
          <p:cNvPr id="144" name="Text 16"/>
          <p:cNvSpPr/>
          <p:nvPr/>
        </p:nvSpPr>
        <p:spPr>
          <a:xfrm>
            <a:off x="763270" y="3752534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{ stats } = 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useStats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();</a:t>
            </a:r>
            <a:endParaRPr lang="en-US" sz="1600" dirty="0"/>
          </a:p>
        </p:txBody>
      </p:sp>
      <p:sp>
        <p:nvSpPr>
          <p:cNvPr id="145" name="Text 17"/>
          <p:cNvSpPr/>
          <p:nvPr/>
        </p:nvSpPr>
        <p:spPr>
          <a:xfrm>
            <a:off x="763270" y="3933827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</a:t>
            </a:r>
            <a:endParaRPr lang="en-US" sz="1600" dirty="0"/>
          </a:p>
        </p:txBody>
      </p:sp>
      <p:sp>
        <p:nvSpPr>
          <p:cNvPr id="146" name="Text 18"/>
          <p:cNvSpPr/>
          <p:nvPr/>
        </p:nvSpPr>
        <p:spPr>
          <a:xfrm>
            <a:off x="915670" y="4095434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div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className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=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"grid grid-cols-3 gap-6"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&gt;</a:t>
            </a:r>
            <a:endParaRPr lang="en-US" sz="1600" dirty="0"/>
          </a:p>
        </p:txBody>
      </p:sp>
      <p:sp>
        <p:nvSpPr>
          <p:cNvPr id="147" name="Text 19"/>
          <p:cNvSpPr/>
          <p:nvPr/>
        </p:nvSpPr>
        <p:spPr>
          <a:xfrm>
            <a:off x="1044575" y="4257677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RealTimeFeed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={markets} /&gt;</a:t>
            </a:r>
            <a:endParaRPr lang="en-US" sz="1600" dirty="0"/>
          </a:p>
        </p:txBody>
      </p:sp>
      <p:sp>
        <p:nvSpPr>
          <p:cNvPr id="148" name="Text 20"/>
          <p:cNvSpPr/>
          <p:nvPr/>
        </p:nvSpPr>
        <p:spPr>
          <a:xfrm>
            <a:off x="1068070" y="4428809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MarketHeatmap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data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={heatmapData} /&gt;</a:t>
            </a:r>
            <a:endParaRPr lang="en-US" sz="1600" dirty="0"/>
          </a:p>
        </p:txBody>
      </p:sp>
      <p:sp>
        <p:nvSpPr>
          <p:cNvPr id="149" name="Text 21"/>
          <p:cNvSpPr/>
          <p:nvPr/>
        </p:nvSpPr>
        <p:spPr>
          <a:xfrm>
            <a:off x="1068070" y="4591052"/>
            <a:ext cx="55245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StatsCards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stats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={stats} /&gt;</a:t>
            </a:r>
            <a:endParaRPr lang="en-US" sz="1600" dirty="0"/>
          </a:p>
        </p:txBody>
      </p:sp>
      <p:sp>
        <p:nvSpPr>
          <p:cNvPr id="150" name="Text 22"/>
          <p:cNvSpPr/>
          <p:nvPr/>
        </p:nvSpPr>
        <p:spPr>
          <a:xfrm>
            <a:off x="1006475" y="4752659"/>
            <a:ext cx="56769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div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&gt;</a:t>
            </a:r>
            <a:endParaRPr lang="en-US" sz="1600" dirty="0"/>
          </a:p>
        </p:txBody>
      </p:sp>
      <p:sp>
        <p:nvSpPr>
          <p:cNvPr id="151" name="Text 23"/>
          <p:cNvSpPr/>
          <p:nvPr/>
        </p:nvSpPr>
        <p:spPr>
          <a:xfrm>
            <a:off x="736600" y="5032377"/>
            <a:ext cx="58293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152" name="Text 24"/>
          <p:cNvSpPr/>
          <p:nvPr/>
        </p:nvSpPr>
        <p:spPr>
          <a:xfrm>
            <a:off x="584200" y="5189539"/>
            <a:ext cx="598170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96560" y="1117600"/>
            <a:ext cx="6337935" cy="469773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6172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47700"/>
            <a:ext cx="6267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核心功能演示：Smart Money 追踪系统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聪明钱信号雷达 — 识别高价值交易者，获取机构级交易信号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4175" y="4195763"/>
            <a:ext cx="5530850" cy="2368550"/>
          </a:xfrm>
          <a:custGeom>
            <a:avLst/>
            <a:gdLst/>
            <a:ahLst/>
            <a:cxnLst/>
            <a:rect l="l" t="t" r="r" b="b"/>
            <a:pathLst>
              <a:path w="5530850" h="2368550">
                <a:moveTo>
                  <a:pt x="114306" y="0"/>
                </a:moveTo>
                <a:lnTo>
                  <a:pt x="5416544" y="0"/>
                </a:lnTo>
                <a:cubicBezTo>
                  <a:pt x="5479673" y="0"/>
                  <a:pt x="5530850" y="51177"/>
                  <a:pt x="5530850" y="114306"/>
                </a:cubicBezTo>
                <a:lnTo>
                  <a:pt x="5530850" y="2254244"/>
                </a:lnTo>
                <a:cubicBezTo>
                  <a:pt x="5530850" y="2317373"/>
                  <a:pt x="5479673" y="2368550"/>
                  <a:pt x="5416544" y="2368550"/>
                </a:cubicBezTo>
                <a:lnTo>
                  <a:pt x="114306" y="2368550"/>
                </a:lnTo>
                <a:cubicBezTo>
                  <a:pt x="51177" y="2368550"/>
                  <a:pt x="0" y="2317373"/>
                  <a:pt x="0" y="2254244"/>
                </a:cubicBezTo>
                <a:lnTo>
                  <a:pt x="0" y="114306"/>
                </a:lnTo>
                <a:cubicBezTo>
                  <a:pt x="0" y="51177"/>
                  <a:pt x="51177" y="0"/>
                  <a:pt x="114306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536178" y="4360864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75009" y="0"/>
                </a:moveTo>
                <a:cubicBezTo>
                  <a:pt x="69082" y="0"/>
                  <a:pt x="64294" y="4789"/>
                  <a:pt x="64294" y="10716"/>
                </a:cubicBezTo>
                <a:lnTo>
                  <a:pt x="64294" y="11787"/>
                </a:lnTo>
                <a:cubicBezTo>
                  <a:pt x="39849" y="16743"/>
                  <a:pt x="21431" y="38375"/>
                  <a:pt x="21431" y="64294"/>
                </a:cubicBezTo>
                <a:lnTo>
                  <a:pt x="21431" y="71560"/>
                </a:lnTo>
                <a:cubicBezTo>
                  <a:pt x="21431" y="87667"/>
                  <a:pt x="15939" y="103305"/>
                  <a:pt x="5894" y="115896"/>
                </a:cubicBezTo>
                <a:lnTo>
                  <a:pt x="2612" y="119982"/>
                </a:lnTo>
                <a:cubicBezTo>
                  <a:pt x="904" y="122091"/>
                  <a:pt x="0" y="124703"/>
                  <a:pt x="0" y="127415"/>
                </a:cubicBezTo>
                <a:cubicBezTo>
                  <a:pt x="0" y="133979"/>
                  <a:pt x="5324" y="139303"/>
                  <a:pt x="11888" y="139303"/>
                </a:cubicBezTo>
                <a:lnTo>
                  <a:pt x="138098" y="139303"/>
                </a:lnTo>
                <a:cubicBezTo>
                  <a:pt x="144661" y="139303"/>
                  <a:pt x="149985" y="133979"/>
                  <a:pt x="149985" y="127415"/>
                </a:cubicBezTo>
                <a:cubicBezTo>
                  <a:pt x="149985" y="124703"/>
                  <a:pt x="149081" y="122091"/>
                  <a:pt x="147373" y="119982"/>
                </a:cubicBezTo>
                <a:lnTo>
                  <a:pt x="144092" y="115896"/>
                </a:lnTo>
                <a:cubicBezTo>
                  <a:pt x="134079" y="103305"/>
                  <a:pt x="128588" y="87667"/>
                  <a:pt x="128588" y="71560"/>
                </a:cubicBezTo>
                <a:lnTo>
                  <a:pt x="128588" y="64294"/>
                </a:lnTo>
                <a:cubicBezTo>
                  <a:pt x="128588" y="38375"/>
                  <a:pt x="110170" y="16743"/>
                  <a:pt x="85725" y="11787"/>
                </a:cubicBezTo>
                <a:lnTo>
                  <a:pt x="85725" y="10716"/>
                </a:lnTo>
                <a:cubicBezTo>
                  <a:pt x="85725" y="4789"/>
                  <a:pt x="80936" y="0"/>
                  <a:pt x="75009" y="0"/>
                </a:cubicBezTo>
                <a:close/>
                <a:moveTo>
                  <a:pt x="54248" y="155377"/>
                </a:moveTo>
                <a:cubicBezTo>
                  <a:pt x="56625" y="164619"/>
                  <a:pt x="65030" y="171450"/>
                  <a:pt x="75009" y="171450"/>
                </a:cubicBezTo>
                <a:cubicBezTo>
                  <a:pt x="84988" y="171450"/>
                  <a:pt x="93393" y="164619"/>
                  <a:pt x="95771" y="155377"/>
                </a:cubicBezTo>
                <a:lnTo>
                  <a:pt x="54248" y="155377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4" name="Text 22"/>
          <p:cNvSpPr/>
          <p:nvPr/>
        </p:nvSpPr>
        <p:spPr>
          <a:xfrm>
            <a:off x="720725" y="4313239"/>
            <a:ext cx="5162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实时警报系统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4825" y="4659314"/>
            <a:ext cx="5292725" cy="1787525"/>
          </a:xfrm>
          <a:custGeom>
            <a:avLst/>
            <a:gdLst/>
            <a:ahLst/>
            <a:cxnLst/>
            <a:rect l="l" t="t" r="r" b="b"/>
            <a:pathLst>
              <a:path w="5292725" h="1787525">
                <a:moveTo>
                  <a:pt x="76202" y="0"/>
                </a:moveTo>
                <a:lnTo>
                  <a:pt x="5216523" y="0"/>
                </a:lnTo>
                <a:cubicBezTo>
                  <a:pt x="5258608" y="0"/>
                  <a:pt x="5292725" y="34117"/>
                  <a:pt x="5292725" y="76202"/>
                </a:cubicBezTo>
                <a:lnTo>
                  <a:pt x="5292725" y="1711323"/>
                </a:lnTo>
                <a:cubicBezTo>
                  <a:pt x="5292725" y="1753408"/>
                  <a:pt x="5258608" y="1787525"/>
                  <a:pt x="5216523" y="1787525"/>
                </a:cubicBezTo>
                <a:lnTo>
                  <a:pt x="76202" y="1787525"/>
                </a:lnTo>
                <a:cubicBezTo>
                  <a:pt x="34117" y="1787525"/>
                  <a:pt x="0" y="1753408"/>
                  <a:pt x="0" y="17113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55625" y="4738688"/>
            <a:ext cx="5191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6B6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🚨 SMART MONEY ALERT 🚨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84200" y="4967288"/>
            <a:ext cx="5191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交易者: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whale_0x8f3...a7d4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84200" y="5145088"/>
            <a:ext cx="34865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操作: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38609" y="5145088"/>
            <a:ext cx="1039912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买入 YES @ $0.73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84200" y="5310188"/>
            <a:ext cx="5191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市场: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"ETH 将在2026 Q1突破 $10,000?"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84200" y="5487988"/>
            <a:ext cx="34865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金额: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38609" y="5487988"/>
            <a:ext cx="874117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D93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$125,000 USDC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84200" y="5659438"/>
            <a:ext cx="46295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置信度: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52909" y="5659438"/>
            <a:ext cx="24576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92%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84200" y="5824538"/>
            <a:ext cx="5191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历史胜率:</a:t>
            </a:r>
            <a:r>
              <a:rPr lang="en-US" sz="90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78%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(32/41)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84200" y="6002338"/>
            <a:ext cx="348655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建议: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38609" y="6002338"/>
            <a:ext cx="74295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考虑跟随建仓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84200" y="6170613"/>
            <a:ext cx="5133975" cy="6350"/>
          </a:xfrm>
          <a:custGeom>
            <a:avLst/>
            <a:gdLst/>
            <a:ahLst/>
            <a:cxnLst/>
            <a:rect l="l" t="t" r="r" b="b"/>
            <a:pathLst>
              <a:path w="5133975" h="6350">
                <a:moveTo>
                  <a:pt x="0" y="0"/>
                </a:moveTo>
                <a:lnTo>
                  <a:pt x="5133975" y="0"/>
                </a:lnTo>
                <a:lnTo>
                  <a:pt x="5133975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30363D"/>
          </a:solidFill>
        </p:spPr>
      </p:sp>
      <p:sp>
        <p:nvSpPr>
          <p:cNvPr id="39" name="Text 37"/>
          <p:cNvSpPr/>
          <p:nvPr/>
        </p:nvSpPr>
        <p:spPr>
          <a:xfrm>
            <a:off x="584200" y="6167438"/>
            <a:ext cx="5191125" cy="190500"/>
          </a:xfrm>
          <a:prstGeom prst="rect">
            <a:avLst/>
          </a:prstGeom>
          <a:noFill/>
        </p:spPr>
        <p:txBody>
          <a:bodyPr wrap="square" lIns="0" tIns="3810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时间: 2026-01-31 14:32:08 UTC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035675" y="1450975"/>
            <a:ext cx="5768975" cy="4321175"/>
          </a:xfrm>
          <a:custGeom>
            <a:avLst/>
            <a:gdLst/>
            <a:ahLst/>
            <a:cxnLst/>
            <a:rect l="l" t="t" r="r" b="b"/>
            <a:pathLst>
              <a:path w="5768975" h="4321175">
                <a:moveTo>
                  <a:pt x="114295" y="0"/>
                </a:moveTo>
                <a:lnTo>
                  <a:pt x="5654680" y="0"/>
                </a:lnTo>
                <a:cubicBezTo>
                  <a:pt x="5717803" y="0"/>
                  <a:pt x="5768975" y="51172"/>
                  <a:pt x="5768975" y="114295"/>
                </a:cubicBezTo>
                <a:lnTo>
                  <a:pt x="5768975" y="4206880"/>
                </a:lnTo>
                <a:cubicBezTo>
                  <a:pt x="5768975" y="4270003"/>
                  <a:pt x="5717803" y="4321175"/>
                  <a:pt x="5654680" y="4321175"/>
                </a:cubicBezTo>
                <a:lnTo>
                  <a:pt x="114295" y="4321175"/>
                </a:lnTo>
                <a:cubicBezTo>
                  <a:pt x="51172" y="4321175"/>
                  <a:pt x="0" y="4270003"/>
                  <a:pt x="0" y="420688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188869" y="1606551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95250" y="59531"/>
                </a:moveTo>
                <a:lnTo>
                  <a:pt x="95250" y="95250"/>
                </a:lnTo>
                <a:lnTo>
                  <a:pt x="142875" y="95250"/>
                </a:lnTo>
                <a:lnTo>
                  <a:pt x="142875" y="59531"/>
                </a:lnTo>
                <a:lnTo>
                  <a:pt x="95250" y="59531"/>
                </a:lnTo>
                <a:close/>
                <a:moveTo>
                  <a:pt x="71438" y="59531"/>
                </a:moveTo>
                <a:lnTo>
                  <a:pt x="23812" y="59531"/>
                </a:lnTo>
                <a:lnTo>
                  <a:pt x="23812" y="95250"/>
                </a:lnTo>
                <a:lnTo>
                  <a:pt x="71438" y="95250"/>
                </a:lnTo>
                <a:lnTo>
                  <a:pt x="71438" y="59531"/>
                </a:lnTo>
                <a:close/>
                <a:moveTo>
                  <a:pt x="0" y="119063"/>
                </a:moveTo>
                <a:lnTo>
                  <a:pt x="0" y="35719"/>
                </a:lnTo>
                <a:cubicBezTo>
                  <a:pt x="0" y="22585"/>
                  <a:pt x="10678" y="11906"/>
                  <a:pt x="23812" y="11906"/>
                </a:cubicBezTo>
                <a:lnTo>
                  <a:pt x="142875" y="11906"/>
                </a:lnTo>
                <a:cubicBezTo>
                  <a:pt x="156009" y="11906"/>
                  <a:pt x="166688" y="22585"/>
                  <a:pt x="166688" y="35719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119063"/>
                </a:lnTo>
                <a:close/>
                <a:moveTo>
                  <a:pt x="142875" y="119063"/>
                </a:moveTo>
                <a:lnTo>
                  <a:pt x="95250" y="119063"/>
                </a:lnTo>
                <a:lnTo>
                  <a:pt x="95250" y="154781"/>
                </a:lnTo>
                <a:lnTo>
                  <a:pt x="142875" y="154781"/>
                </a:lnTo>
                <a:lnTo>
                  <a:pt x="142875" y="119063"/>
                </a:lnTo>
                <a:close/>
                <a:moveTo>
                  <a:pt x="71438" y="154781"/>
                </a:moveTo>
                <a:lnTo>
                  <a:pt x="71438" y="119063"/>
                </a:lnTo>
                <a:lnTo>
                  <a:pt x="23812" y="119063"/>
                </a:lnTo>
                <a:lnTo>
                  <a:pt x="23812" y="154781"/>
                </a:lnTo>
                <a:lnTo>
                  <a:pt x="71438" y="154781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42" name="Text 40"/>
          <p:cNvSpPr/>
          <p:nvPr/>
        </p:nvSpPr>
        <p:spPr>
          <a:xfrm>
            <a:off x="6391275" y="1568451"/>
            <a:ext cx="53911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识别维度矩阵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156325" y="1914526"/>
            <a:ext cx="5530850" cy="768350"/>
          </a:xfrm>
          <a:custGeom>
            <a:avLst/>
            <a:gdLst/>
            <a:ahLst/>
            <a:cxnLst/>
            <a:rect l="l" t="t" r="r" b="b"/>
            <a:pathLst>
              <a:path w="5530850" h="768350">
                <a:moveTo>
                  <a:pt x="76197" y="0"/>
                </a:moveTo>
                <a:lnTo>
                  <a:pt x="5454653" y="0"/>
                </a:lnTo>
                <a:cubicBezTo>
                  <a:pt x="5496735" y="0"/>
                  <a:pt x="5530850" y="34115"/>
                  <a:pt x="5530850" y="76197"/>
                </a:cubicBezTo>
                <a:lnTo>
                  <a:pt x="5530850" y="692153"/>
                </a:lnTo>
                <a:cubicBezTo>
                  <a:pt x="5530850" y="734235"/>
                  <a:pt x="5496735" y="768350"/>
                  <a:pt x="5454653" y="768350"/>
                </a:cubicBezTo>
                <a:lnTo>
                  <a:pt x="76197" y="768350"/>
                </a:lnTo>
                <a:cubicBezTo>
                  <a:pt x="34115" y="768350"/>
                  <a:pt x="0" y="734235"/>
                  <a:pt x="0" y="692153"/>
                </a:cubicBezTo>
                <a:lnTo>
                  <a:pt x="0" y="76197"/>
                </a:lnTo>
                <a:cubicBezTo>
                  <a:pt x="0" y="34115"/>
                  <a:pt x="34115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6235700" y="2012952"/>
            <a:ext cx="1076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胜率 Win Rate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240294" y="1993902"/>
            <a:ext cx="4572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35%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235700" y="2298702"/>
            <a:ext cx="5372100" cy="76200"/>
          </a:xfrm>
          <a:custGeom>
            <a:avLst/>
            <a:gdLst/>
            <a:ahLst/>
            <a:cxnLst/>
            <a:rect l="l" t="t" r="r" b="b"/>
            <a:pathLst>
              <a:path w="5372100" h="76200">
                <a:moveTo>
                  <a:pt x="38100" y="0"/>
                </a:moveTo>
                <a:lnTo>
                  <a:pt x="5334000" y="0"/>
                </a:lnTo>
                <a:cubicBezTo>
                  <a:pt x="5355028" y="0"/>
                  <a:pt x="5372100" y="17072"/>
                  <a:pt x="5372100" y="38100"/>
                </a:cubicBezTo>
                <a:lnTo>
                  <a:pt x="5372100" y="38100"/>
                </a:lnTo>
                <a:cubicBezTo>
                  <a:pt x="5372100" y="59128"/>
                  <a:pt x="5355028" y="76200"/>
                  <a:pt x="5334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47" name="Shape 45"/>
          <p:cNvSpPr/>
          <p:nvPr/>
        </p:nvSpPr>
        <p:spPr>
          <a:xfrm>
            <a:off x="6235700" y="2298702"/>
            <a:ext cx="1876425" cy="76200"/>
          </a:xfrm>
          <a:custGeom>
            <a:avLst/>
            <a:gdLst/>
            <a:ahLst/>
            <a:cxnLst/>
            <a:rect l="l" t="t" r="r" b="b"/>
            <a:pathLst>
              <a:path w="1876425" h="76200">
                <a:moveTo>
                  <a:pt x="38100" y="0"/>
                </a:moveTo>
                <a:lnTo>
                  <a:pt x="1838325" y="0"/>
                </a:lnTo>
                <a:cubicBezTo>
                  <a:pt x="1859353" y="0"/>
                  <a:pt x="1876425" y="17072"/>
                  <a:pt x="1876425" y="38100"/>
                </a:cubicBezTo>
                <a:lnTo>
                  <a:pt x="1876425" y="38100"/>
                </a:lnTo>
                <a:cubicBezTo>
                  <a:pt x="1876425" y="59128"/>
                  <a:pt x="1859353" y="76200"/>
                  <a:pt x="18383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48" name="Text 46"/>
          <p:cNvSpPr/>
          <p:nvPr/>
        </p:nvSpPr>
        <p:spPr>
          <a:xfrm>
            <a:off x="6235700" y="2413002"/>
            <a:ext cx="5438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历史预测准确率 · 链上结算记录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156325" y="2765425"/>
            <a:ext cx="5530850" cy="768350"/>
          </a:xfrm>
          <a:custGeom>
            <a:avLst/>
            <a:gdLst/>
            <a:ahLst/>
            <a:cxnLst/>
            <a:rect l="l" t="t" r="r" b="b"/>
            <a:pathLst>
              <a:path w="5530850" h="768350">
                <a:moveTo>
                  <a:pt x="76197" y="0"/>
                </a:moveTo>
                <a:lnTo>
                  <a:pt x="5454653" y="0"/>
                </a:lnTo>
                <a:cubicBezTo>
                  <a:pt x="5496735" y="0"/>
                  <a:pt x="5530850" y="34115"/>
                  <a:pt x="5530850" y="76197"/>
                </a:cubicBezTo>
                <a:lnTo>
                  <a:pt x="5530850" y="692153"/>
                </a:lnTo>
                <a:cubicBezTo>
                  <a:pt x="5530850" y="734235"/>
                  <a:pt x="5496735" y="768350"/>
                  <a:pt x="5454653" y="768350"/>
                </a:cubicBezTo>
                <a:lnTo>
                  <a:pt x="76197" y="768350"/>
                </a:lnTo>
                <a:cubicBezTo>
                  <a:pt x="34115" y="768350"/>
                  <a:pt x="0" y="734235"/>
                  <a:pt x="0" y="692153"/>
                </a:cubicBezTo>
                <a:lnTo>
                  <a:pt x="0" y="76197"/>
                </a:lnTo>
                <a:cubicBezTo>
                  <a:pt x="0" y="34115"/>
                  <a:pt x="34115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6235700" y="2863851"/>
            <a:ext cx="1143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ROI 投资回报率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240294" y="2844801"/>
            <a:ext cx="4572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25%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235700" y="3149601"/>
            <a:ext cx="5372100" cy="76200"/>
          </a:xfrm>
          <a:custGeom>
            <a:avLst/>
            <a:gdLst/>
            <a:ahLst/>
            <a:cxnLst/>
            <a:rect l="l" t="t" r="r" b="b"/>
            <a:pathLst>
              <a:path w="5372100" h="76200">
                <a:moveTo>
                  <a:pt x="38100" y="0"/>
                </a:moveTo>
                <a:lnTo>
                  <a:pt x="5334000" y="0"/>
                </a:lnTo>
                <a:cubicBezTo>
                  <a:pt x="5355028" y="0"/>
                  <a:pt x="5372100" y="17072"/>
                  <a:pt x="5372100" y="38100"/>
                </a:cubicBezTo>
                <a:lnTo>
                  <a:pt x="5372100" y="38100"/>
                </a:lnTo>
                <a:cubicBezTo>
                  <a:pt x="5372100" y="59128"/>
                  <a:pt x="5355028" y="76200"/>
                  <a:pt x="5334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53" name="Shape 51"/>
          <p:cNvSpPr/>
          <p:nvPr/>
        </p:nvSpPr>
        <p:spPr>
          <a:xfrm>
            <a:off x="6235700" y="3149601"/>
            <a:ext cx="1343025" cy="76200"/>
          </a:xfrm>
          <a:custGeom>
            <a:avLst/>
            <a:gdLst/>
            <a:ahLst/>
            <a:cxnLst/>
            <a:rect l="l" t="t" r="r" b="b"/>
            <a:pathLst>
              <a:path w="1343025" h="76200">
                <a:moveTo>
                  <a:pt x="38100" y="0"/>
                </a:moveTo>
                <a:lnTo>
                  <a:pt x="1304925" y="0"/>
                </a:lnTo>
                <a:cubicBezTo>
                  <a:pt x="1325953" y="0"/>
                  <a:pt x="1343025" y="17072"/>
                  <a:pt x="1343025" y="38100"/>
                </a:cubicBezTo>
                <a:lnTo>
                  <a:pt x="1343025" y="38100"/>
                </a:lnTo>
                <a:cubicBezTo>
                  <a:pt x="1343025" y="59128"/>
                  <a:pt x="1325953" y="76200"/>
                  <a:pt x="13049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54" name="Text 52"/>
          <p:cNvSpPr/>
          <p:nvPr/>
        </p:nvSpPr>
        <p:spPr>
          <a:xfrm>
            <a:off x="6235700" y="3263901"/>
            <a:ext cx="5438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投资回报率 · 交易盈亏数据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156325" y="3616327"/>
            <a:ext cx="5530850" cy="768350"/>
          </a:xfrm>
          <a:custGeom>
            <a:avLst/>
            <a:gdLst/>
            <a:ahLst/>
            <a:cxnLst/>
            <a:rect l="l" t="t" r="r" b="b"/>
            <a:pathLst>
              <a:path w="5530850" h="768350">
                <a:moveTo>
                  <a:pt x="76197" y="0"/>
                </a:moveTo>
                <a:lnTo>
                  <a:pt x="5454653" y="0"/>
                </a:lnTo>
                <a:cubicBezTo>
                  <a:pt x="5496735" y="0"/>
                  <a:pt x="5530850" y="34115"/>
                  <a:pt x="5530850" y="76197"/>
                </a:cubicBezTo>
                <a:lnTo>
                  <a:pt x="5530850" y="692153"/>
                </a:lnTo>
                <a:cubicBezTo>
                  <a:pt x="5530850" y="734235"/>
                  <a:pt x="5496735" y="768350"/>
                  <a:pt x="5454653" y="768350"/>
                </a:cubicBezTo>
                <a:lnTo>
                  <a:pt x="76197" y="768350"/>
                </a:lnTo>
                <a:cubicBezTo>
                  <a:pt x="34115" y="768350"/>
                  <a:pt x="0" y="734235"/>
                  <a:pt x="0" y="692153"/>
                </a:cubicBezTo>
                <a:lnTo>
                  <a:pt x="0" y="76197"/>
                </a:lnTo>
                <a:cubicBezTo>
                  <a:pt x="0" y="34115"/>
                  <a:pt x="34115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6235700" y="371475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交易规模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240294" y="3695700"/>
            <a:ext cx="4572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20%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235700" y="4000500"/>
            <a:ext cx="5372100" cy="76200"/>
          </a:xfrm>
          <a:custGeom>
            <a:avLst/>
            <a:gdLst/>
            <a:ahLst/>
            <a:cxnLst/>
            <a:rect l="l" t="t" r="r" b="b"/>
            <a:pathLst>
              <a:path w="5372100" h="76200">
                <a:moveTo>
                  <a:pt x="38100" y="0"/>
                </a:moveTo>
                <a:lnTo>
                  <a:pt x="5334000" y="0"/>
                </a:lnTo>
                <a:cubicBezTo>
                  <a:pt x="5355028" y="0"/>
                  <a:pt x="5372100" y="17072"/>
                  <a:pt x="5372100" y="38100"/>
                </a:cubicBezTo>
                <a:lnTo>
                  <a:pt x="5372100" y="38100"/>
                </a:lnTo>
                <a:cubicBezTo>
                  <a:pt x="5372100" y="59128"/>
                  <a:pt x="5355028" y="76200"/>
                  <a:pt x="5334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59" name="Shape 57"/>
          <p:cNvSpPr/>
          <p:nvPr/>
        </p:nvSpPr>
        <p:spPr>
          <a:xfrm>
            <a:off x="6235700" y="4000500"/>
            <a:ext cx="1076325" cy="76200"/>
          </a:xfrm>
          <a:custGeom>
            <a:avLst/>
            <a:gdLst/>
            <a:ahLst/>
            <a:cxnLst/>
            <a:rect l="l" t="t" r="r" b="b"/>
            <a:pathLst>
              <a:path w="1076325" h="76200">
                <a:moveTo>
                  <a:pt x="38100" y="0"/>
                </a:moveTo>
                <a:lnTo>
                  <a:pt x="1038225" y="0"/>
                </a:lnTo>
                <a:cubicBezTo>
                  <a:pt x="1059253" y="0"/>
                  <a:pt x="1076325" y="17072"/>
                  <a:pt x="1076325" y="38100"/>
                </a:cubicBezTo>
                <a:lnTo>
                  <a:pt x="1076325" y="38100"/>
                </a:lnTo>
                <a:cubicBezTo>
                  <a:pt x="1076325" y="59128"/>
                  <a:pt x="1059253" y="76200"/>
                  <a:pt x="10382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60" name="Text 58"/>
          <p:cNvSpPr/>
          <p:nvPr/>
        </p:nvSpPr>
        <p:spPr>
          <a:xfrm>
            <a:off x="6235700" y="4114800"/>
            <a:ext cx="5438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平均单笔交易额 · USDC转账日志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156325" y="4467226"/>
            <a:ext cx="5530850" cy="768350"/>
          </a:xfrm>
          <a:custGeom>
            <a:avLst/>
            <a:gdLst/>
            <a:ahLst/>
            <a:cxnLst/>
            <a:rect l="l" t="t" r="r" b="b"/>
            <a:pathLst>
              <a:path w="5530850" h="768350">
                <a:moveTo>
                  <a:pt x="76197" y="0"/>
                </a:moveTo>
                <a:lnTo>
                  <a:pt x="5454653" y="0"/>
                </a:lnTo>
                <a:cubicBezTo>
                  <a:pt x="5496735" y="0"/>
                  <a:pt x="5530850" y="34115"/>
                  <a:pt x="5530850" y="76197"/>
                </a:cubicBezTo>
                <a:lnTo>
                  <a:pt x="5530850" y="692153"/>
                </a:lnTo>
                <a:cubicBezTo>
                  <a:pt x="5530850" y="734235"/>
                  <a:pt x="5496735" y="768350"/>
                  <a:pt x="5454653" y="768350"/>
                </a:cubicBezTo>
                <a:lnTo>
                  <a:pt x="76197" y="768350"/>
                </a:lnTo>
                <a:cubicBezTo>
                  <a:pt x="34115" y="768350"/>
                  <a:pt x="0" y="734235"/>
                  <a:pt x="0" y="692153"/>
                </a:cubicBezTo>
                <a:lnTo>
                  <a:pt x="0" y="76197"/>
                </a:lnTo>
                <a:cubicBezTo>
                  <a:pt x="0" y="34115"/>
                  <a:pt x="34115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6235700" y="4565652"/>
            <a:ext cx="533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先行性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240294" y="4546602"/>
            <a:ext cx="4572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15%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235700" y="4851402"/>
            <a:ext cx="5372100" cy="76200"/>
          </a:xfrm>
          <a:custGeom>
            <a:avLst/>
            <a:gdLst/>
            <a:ahLst/>
            <a:cxnLst/>
            <a:rect l="l" t="t" r="r" b="b"/>
            <a:pathLst>
              <a:path w="5372100" h="76200">
                <a:moveTo>
                  <a:pt x="38100" y="0"/>
                </a:moveTo>
                <a:lnTo>
                  <a:pt x="5334000" y="0"/>
                </a:lnTo>
                <a:cubicBezTo>
                  <a:pt x="5355028" y="0"/>
                  <a:pt x="5372100" y="17072"/>
                  <a:pt x="5372100" y="38100"/>
                </a:cubicBezTo>
                <a:lnTo>
                  <a:pt x="5372100" y="38100"/>
                </a:lnTo>
                <a:cubicBezTo>
                  <a:pt x="5372100" y="59128"/>
                  <a:pt x="5355028" y="76200"/>
                  <a:pt x="5334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5" name="Shape 63"/>
          <p:cNvSpPr/>
          <p:nvPr/>
        </p:nvSpPr>
        <p:spPr>
          <a:xfrm>
            <a:off x="6235700" y="4851402"/>
            <a:ext cx="809625" cy="76200"/>
          </a:xfrm>
          <a:custGeom>
            <a:avLst/>
            <a:gdLst/>
            <a:ahLst/>
            <a:cxnLst/>
            <a:rect l="l" t="t" r="r" b="b"/>
            <a:pathLst>
              <a:path w="809625" h="76200">
                <a:moveTo>
                  <a:pt x="38100" y="0"/>
                </a:moveTo>
                <a:lnTo>
                  <a:pt x="771525" y="0"/>
                </a:lnTo>
                <a:cubicBezTo>
                  <a:pt x="792553" y="0"/>
                  <a:pt x="809625" y="17072"/>
                  <a:pt x="809625" y="38100"/>
                </a:cubicBezTo>
                <a:lnTo>
                  <a:pt x="809625" y="38100"/>
                </a:lnTo>
                <a:cubicBezTo>
                  <a:pt x="809625" y="59128"/>
                  <a:pt x="792553" y="76200"/>
                  <a:pt x="7715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66" name="Text 64"/>
          <p:cNvSpPr/>
          <p:nvPr/>
        </p:nvSpPr>
        <p:spPr>
          <a:xfrm>
            <a:off x="6235700" y="4965702"/>
            <a:ext cx="5438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提前布局能力 · 时间序列分析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156325" y="5318125"/>
            <a:ext cx="5530850" cy="768350"/>
          </a:xfrm>
          <a:custGeom>
            <a:avLst/>
            <a:gdLst/>
            <a:ahLst/>
            <a:cxnLst/>
            <a:rect l="l" t="t" r="r" b="b"/>
            <a:pathLst>
              <a:path w="5530850" h="768350">
                <a:moveTo>
                  <a:pt x="76197" y="0"/>
                </a:moveTo>
                <a:lnTo>
                  <a:pt x="5454653" y="0"/>
                </a:lnTo>
                <a:cubicBezTo>
                  <a:pt x="5496735" y="0"/>
                  <a:pt x="5530850" y="34115"/>
                  <a:pt x="5530850" y="76197"/>
                </a:cubicBezTo>
                <a:lnTo>
                  <a:pt x="5530850" y="692153"/>
                </a:lnTo>
                <a:cubicBezTo>
                  <a:pt x="5530850" y="734235"/>
                  <a:pt x="5496735" y="768350"/>
                  <a:pt x="5454653" y="768350"/>
                </a:cubicBezTo>
                <a:lnTo>
                  <a:pt x="76197" y="768350"/>
                </a:lnTo>
                <a:cubicBezTo>
                  <a:pt x="34115" y="768350"/>
                  <a:pt x="0" y="734235"/>
                  <a:pt x="0" y="692153"/>
                </a:cubicBezTo>
                <a:lnTo>
                  <a:pt x="0" y="76197"/>
                </a:lnTo>
                <a:cubicBezTo>
                  <a:pt x="0" y="34115"/>
                  <a:pt x="34115" y="0"/>
                  <a:pt x="76197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8" name="Text 66"/>
          <p:cNvSpPr/>
          <p:nvPr/>
        </p:nvSpPr>
        <p:spPr>
          <a:xfrm>
            <a:off x="6235700" y="5416551"/>
            <a:ext cx="533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一致性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11341497" y="5397501"/>
            <a:ext cx="352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5%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235700" y="5702301"/>
            <a:ext cx="5372100" cy="76200"/>
          </a:xfrm>
          <a:custGeom>
            <a:avLst/>
            <a:gdLst/>
            <a:ahLst/>
            <a:cxnLst/>
            <a:rect l="l" t="t" r="r" b="b"/>
            <a:pathLst>
              <a:path w="5372100" h="76200">
                <a:moveTo>
                  <a:pt x="38100" y="0"/>
                </a:moveTo>
                <a:lnTo>
                  <a:pt x="5334000" y="0"/>
                </a:lnTo>
                <a:cubicBezTo>
                  <a:pt x="5355028" y="0"/>
                  <a:pt x="5372100" y="17072"/>
                  <a:pt x="5372100" y="38100"/>
                </a:cubicBezTo>
                <a:lnTo>
                  <a:pt x="5372100" y="38100"/>
                </a:lnTo>
                <a:cubicBezTo>
                  <a:pt x="5372100" y="59128"/>
                  <a:pt x="5355028" y="76200"/>
                  <a:pt x="5334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71" name="Shape 69"/>
          <p:cNvSpPr/>
          <p:nvPr/>
        </p:nvSpPr>
        <p:spPr>
          <a:xfrm>
            <a:off x="6235700" y="5702301"/>
            <a:ext cx="266700" cy="76200"/>
          </a:xfrm>
          <a:custGeom>
            <a:avLst/>
            <a:gdLst/>
            <a:ahLst/>
            <a:cxnLst/>
            <a:rect l="l" t="t" r="r" b="b"/>
            <a:pathLst>
              <a:path w="266700" h="76200">
                <a:moveTo>
                  <a:pt x="38100" y="0"/>
                </a:moveTo>
                <a:lnTo>
                  <a:pt x="228600" y="0"/>
                </a:lnTo>
                <a:cubicBezTo>
                  <a:pt x="249628" y="0"/>
                  <a:pt x="266700" y="17072"/>
                  <a:pt x="266700" y="38100"/>
                </a:cubicBezTo>
                <a:lnTo>
                  <a:pt x="266700" y="38100"/>
                </a:lnTo>
                <a:cubicBezTo>
                  <a:pt x="266700" y="59128"/>
                  <a:pt x="249628" y="76200"/>
                  <a:pt x="2286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72" name="Text 70"/>
          <p:cNvSpPr/>
          <p:nvPr/>
        </p:nvSpPr>
        <p:spPr>
          <a:xfrm>
            <a:off x="6235700" y="5816601"/>
            <a:ext cx="5438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策略稳定性 · 交易模式识别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384175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4" name="Text 72"/>
          <p:cNvSpPr/>
          <p:nvPr/>
        </p:nvSpPr>
        <p:spPr>
          <a:xfrm>
            <a:off x="415925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92%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430213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平均置信度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3270250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7" name="Text 75"/>
          <p:cNvSpPr/>
          <p:nvPr/>
        </p:nvSpPr>
        <p:spPr>
          <a:xfrm>
            <a:off x="3302000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&lt; 30s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3316288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警报延迟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6156325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0" name="Text 78"/>
          <p:cNvSpPr/>
          <p:nvPr/>
        </p:nvSpPr>
        <p:spPr>
          <a:xfrm>
            <a:off x="6188075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6202363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识别维度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9042400" y="5857876"/>
            <a:ext cx="2768600" cy="615950"/>
          </a:xfrm>
          <a:custGeom>
            <a:avLst/>
            <a:gdLst/>
            <a:ahLst/>
            <a:cxnLst/>
            <a:rect l="l" t="t" r="r" b="b"/>
            <a:pathLst>
              <a:path w="2768600" h="615950">
                <a:moveTo>
                  <a:pt x="76199" y="0"/>
                </a:moveTo>
                <a:lnTo>
                  <a:pt x="2692401" y="0"/>
                </a:lnTo>
                <a:cubicBezTo>
                  <a:pt x="2734484" y="0"/>
                  <a:pt x="2768600" y="34116"/>
                  <a:pt x="2768600" y="76199"/>
                </a:cubicBezTo>
                <a:lnTo>
                  <a:pt x="2768600" y="539751"/>
                </a:lnTo>
                <a:cubicBezTo>
                  <a:pt x="2768600" y="581806"/>
                  <a:pt x="2734456" y="615950"/>
                  <a:pt x="2692401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3" name="Text 81"/>
          <p:cNvSpPr/>
          <p:nvPr/>
        </p:nvSpPr>
        <p:spPr>
          <a:xfrm>
            <a:off x="9074150" y="5937252"/>
            <a:ext cx="2705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9088438" y="6203952"/>
            <a:ext cx="2676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信号推送</a:t>
            </a:r>
            <a:endParaRPr lang="en-US" sz="1600" dirty="0"/>
          </a:p>
        </p:txBody>
      </p:sp>
      <p:sp>
        <p:nvSpPr>
          <p:cNvPr id="85" name="Shape 4"/>
          <p:cNvSpPr/>
          <p:nvPr/>
        </p:nvSpPr>
        <p:spPr>
          <a:xfrm>
            <a:off x="375377" y="1417747"/>
            <a:ext cx="5543792" cy="3207768"/>
          </a:xfrm>
          <a:custGeom>
            <a:avLst/>
            <a:gdLst/>
            <a:ahLst/>
            <a:cxnLst/>
            <a:rect l="l" t="t" r="r" b="b"/>
            <a:pathLst>
              <a:path w="5543792" h="3207768">
                <a:moveTo>
                  <a:pt x="111694" y="0"/>
                </a:moveTo>
                <a:lnTo>
                  <a:pt x="5432098" y="0"/>
                </a:lnTo>
                <a:cubicBezTo>
                  <a:pt x="5493785" y="0"/>
                  <a:pt x="5543792" y="50007"/>
                  <a:pt x="5543792" y="111694"/>
                </a:cubicBezTo>
                <a:lnTo>
                  <a:pt x="5543792" y="3096073"/>
                </a:lnTo>
                <a:cubicBezTo>
                  <a:pt x="5543792" y="3157761"/>
                  <a:pt x="5493785" y="3207768"/>
                  <a:pt x="5432098" y="3207768"/>
                </a:cubicBezTo>
                <a:lnTo>
                  <a:pt x="111694" y="3207768"/>
                </a:lnTo>
                <a:cubicBezTo>
                  <a:pt x="50007" y="3207768"/>
                  <a:pt x="0" y="3157761"/>
                  <a:pt x="0" y="3096073"/>
                </a:cubicBezTo>
                <a:lnTo>
                  <a:pt x="0" y="111694"/>
                </a:lnTo>
                <a:cubicBezTo>
                  <a:pt x="0" y="50049"/>
                  <a:pt x="50049" y="0"/>
                  <a:pt x="111694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72275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86" name="Shape 5"/>
          <p:cNvSpPr/>
          <p:nvPr/>
        </p:nvSpPr>
        <p:spPr>
          <a:xfrm>
            <a:off x="502959" y="1579066"/>
            <a:ext cx="188464" cy="167524"/>
          </a:xfrm>
          <a:custGeom>
            <a:avLst/>
            <a:gdLst/>
            <a:ahLst/>
            <a:cxnLst/>
            <a:rect l="l" t="t" r="r" b="b"/>
            <a:pathLst>
              <a:path w="188464" h="167524">
                <a:moveTo>
                  <a:pt x="118052" y="393"/>
                </a:moveTo>
                <a:cubicBezTo>
                  <a:pt x="112490" y="-1211"/>
                  <a:pt x="106698" y="2029"/>
                  <a:pt x="105095" y="7591"/>
                </a:cubicBezTo>
                <a:lnTo>
                  <a:pt x="63214" y="154174"/>
                </a:lnTo>
                <a:cubicBezTo>
                  <a:pt x="61611" y="159736"/>
                  <a:pt x="64850" y="165528"/>
                  <a:pt x="70412" y="167131"/>
                </a:cubicBezTo>
                <a:cubicBezTo>
                  <a:pt x="75975" y="168734"/>
                  <a:pt x="81766" y="165495"/>
                  <a:pt x="83369" y="159933"/>
                </a:cubicBezTo>
                <a:lnTo>
                  <a:pt x="125250" y="13350"/>
                </a:lnTo>
                <a:cubicBezTo>
                  <a:pt x="126853" y="7787"/>
                  <a:pt x="123614" y="1996"/>
                  <a:pt x="118052" y="393"/>
                </a:cubicBezTo>
                <a:close/>
                <a:moveTo>
                  <a:pt x="139189" y="44924"/>
                </a:moveTo>
                <a:cubicBezTo>
                  <a:pt x="135099" y="49014"/>
                  <a:pt x="135099" y="55656"/>
                  <a:pt x="139189" y="59746"/>
                </a:cubicBezTo>
                <a:lnTo>
                  <a:pt x="163205" y="83762"/>
                </a:lnTo>
                <a:lnTo>
                  <a:pt x="139189" y="107778"/>
                </a:lnTo>
                <a:cubicBezTo>
                  <a:pt x="135099" y="111868"/>
                  <a:pt x="135099" y="118510"/>
                  <a:pt x="139189" y="122600"/>
                </a:cubicBezTo>
                <a:cubicBezTo>
                  <a:pt x="143279" y="126690"/>
                  <a:pt x="149921" y="126690"/>
                  <a:pt x="154011" y="122600"/>
                </a:cubicBezTo>
                <a:lnTo>
                  <a:pt x="185421" y="91189"/>
                </a:lnTo>
                <a:cubicBezTo>
                  <a:pt x="189511" y="87099"/>
                  <a:pt x="189511" y="80457"/>
                  <a:pt x="185421" y="76367"/>
                </a:cubicBezTo>
                <a:lnTo>
                  <a:pt x="154011" y="44957"/>
                </a:lnTo>
                <a:cubicBezTo>
                  <a:pt x="149921" y="40867"/>
                  <a:pt x="143279" y="40867"/>
                  <a:pt x="139189" y="44957"/>
                </a:cubicBezTo>
                <a:close/>
                <a:moveTo>
                  <a:pt x="49308" y="44924"/>
                </a:moveTo>
                <a:cubicBezTo>
                  <a:pt x="45218" y="40834"/>
                  <a:pt x="38576" y="40834"/>
                  <a:pt x="34486" y="44924"/>
                </a:cubicBezTo>
                <a:lnTo>
                  <a:pt x="3076" y="76335"/>
                </a:lnTo>
                <a:cubicBezTo>
                  <a:pt x="-1014" y="80424"/>
                  <a:pt x="-1014" y="87066"/>
                  <a:pt x="3076" y="91156"/>
                </a:cubicBezTo>
                <a:lnTo>
                  <a:pt x="34486" y="122567"/>
                </a:lnTo>
                <a:cubicBezTo>
                  <a:pt x="38576" y="126657"/>
                  <a:pt x="45218" y="126657"/>
                  <a:pt x="49308" y="122567"/>
                </a:cubicBezTo>
                <a:cubicBezTo>
                  <a:pt x="53398" y="118477"/>
                  <a:pt x="53398" y="111835"/>
                  <a:pt x="49308" y="107745"/>
                </a:cubicBezTo>
                <a:lnTo>
                  <a:pt x="25292" y="83762"/>
                </a:lnTo>
                <a:lnTo>
                  <a:pt x="49276" y="59746"/>
                </a:lnTo>
                <a:cubicBezTo>
                  <a:pt x="53365" y="55656"/>
                  <a:pt x="53365" y="49014"/>
                  <a:pt x="49276" y="449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7" name="Text 6"/>
          <p:cNvSpPr/>
          <p:nvPr/>
        </p:nvSpPr>
        <p:spPr>
          <a:xfrm>
            <a:off x="704220" y="1532532"/>
            <a:ext cx="5183927" cy="2605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技术实现：排行榜API</a:t>
            </a:r>
            <a:endParaRPr lang="en-US" sz="1600" dirty="0"/>
          </a:p>
        </p:txBody>
      </p:sp>
      <p:sp>
        <p:nvSpPr>
          <p:cNvPr id="88" name="Shape 7"/>
          <p:cNvSpPr/>
          <p:nvPr/>
        </p:nvSpPr>
        <p:spPr>
          <a:xfrm>
            <a:off x="493264" y="1870682"/>
            <a:ext cx="5311121" cy="2640049"/>
          </a:xfrm>
          <a:custGeom>
            <a:avLst/>
            <a:gdLst/>
            <a:ahLst/>
            <a:cxnLst/>
            <a:rect l="l" t="t" r="r" b="b"/>
            <a:pathLst>
              <a:path w="5311121" h="2640049">
                <a:moveTo>
                  <a:pt x="74449" y="0"/>
                </a:moveTo>
                <a:lnTo>
                  <a:pt x="5236671" y="0"/>
                </a:lnTo>
                <a:cubicBezTo>
                  <a:pt x="5277788" y="0"/>
                  <a:pt x="5311121" y="33332"/>
                  <a:pt x="5311121" y="74449"/>
                </a:cubicBezTo>
                <a:lnTo>
                  <a:pt x="5311121" y="2565599"/>
                </a:lnTo>
                <a:cubicBezTo>
                  <a:pt x="5311121" y="2606717"/>
                  <a:pt x="5277788" y="2640049"/>
                  <a:pt x="5236671" y="2640049"/>
                </a:cubicBezTo>
                <a:lnTo>
                  <a:pt x="74449" y="2640049"/>
                </a:lnTo>
                <a:cubicBezTo>
                  <a:pt x="33332" y="2640049"/>
                  <a:pt x="0" y="2606717"/>
                  <a:pt x="0" y="2565599"/>
                </a:cubicBezTo>
                <a:lnTo>
                  <a:pt x="0" y="74449"/>
                </a:lnTo>
                <a:cubicBezTo>
                  <a:pt x="0" y="33360"/>
                  <a:pt x="33360" y="0"/>
                  <a:pt x="74449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86137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89" name="Text 8"/>
          <p:cNvSpPr/>
          <p:nvPr/>
        </p:nvSpPr>
        <p:spPr>
          <a:xfrm>
            <a:off x="570821" y="1948240"/>
            <a:ext cx="5211847" cy="1489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src/app/api/leaderboard/route.ts</a:t>
            </a:r>
            <a:endParaRPr lang="en-US" sz="1600" dirty="0"/>
          </a:p>
        </p:txBody>
      </p:sp>
      <p:sp>
        <p:nvSpPr>
          <p:cNvPr id="90" name="Text 9"/>
          <p:cNvSpPr/>
          <p:nvPr/>
        </p:nvSpPr>
        <p:spPr>
          <a:xfrm>
            <a:off x="570821" y="2134377"/>
            <a:ext cx="521184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async function</a:t>
            </a:r>
            <a:r>
              <a:rPr lang="en-US" sz="88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GET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(request) {</a:t>
            </a:r>
            <a:endParaRPr lang="en-US" sz="1600" dirty="0"/>
          </a:p>
        </p:txBody>
      </p:sp>
      <p:sp>
        <p:nvSpPr>
          <p:cNvPr id="91" name="Text 10"/>
          <p:cNvSpPr/>
          <p:nvPr/>
        </p:nvSpPr>
        <p:spPr>
          <a:xfrm>
            <a:off x="719731" y="2287940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provider = </a:t>
            </a:r>
            <a:r>
              <a:rPr lang="en-US" sz="88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8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ethers.JsonRpcProvider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endParaRPr lang="en-US" sz="1600" dirty="0"/>
          </a:p>
        </p:txBody>
      </p:sp>
      <p:sp>
        <p:nvSpPr>
          <p:cNvPr id="92" name="Text 11"/>
          <p:cNvSpPr/>
          <p:nvPr/>
        </p:nvSpPr>
        <p:spPr>
          <a:xfrm>
            <a:off x="868641" y="2441504"/>
            <a:ext cx="491402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process.env.</a:t>
            </a:r>
            <a:r>
              <a:rPr lang="en-US" sz="88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POLYGON_RPC_URL</a:t>
            </a:r>
            <a:endParaRPr lang="en-US" sz="1600" dirty="0"/>
          </a:p>
        </p:txBody>
      </p:sp>
      <p:sp>
        <p:nvSpPr>
          <p:cNvPr id="93" name="Text 12"/>
          <p:cNvSpPr/>
          <p:nvPr/>
        </p:nvSpPr>
        <p:spPr>
          <a:xfrm>
            <a:off x="719731" y="2595067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94" name="Text 13"/>
          <p:cNvSpPr/>
          <p:nvPr/>
        </p:nvSpPr>
        <p:spPr>
          <a:xfrm>
            <a:off x="719731" y="2785858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contract = </a:t>
            </a:r>
            <a:r>
              <a:rPr lang="en-US" sz="88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8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Contract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endParaRPr lang="en-US" sz="1600" dirty="0"/>
          </a:p>
        </p:txBody>
      </p:sp>
      <p:sp>
        <p:nvSpPr>
          <p:cNvPr id="95" name="Text 14"/>
          <p:cNvSpPr/>
          <p:nvPr/>
        </p:nvSpPr>
        <p:spPr>
          <a:xfrm>
            <a:off x="868641" y="2939421"/>
            <a:ext cx="491402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POLYMARKET_CONTRACT, ABI, provider</a:t>
            </a:r>
            <a:endParaRPr lang="en-US" sz="1600" dirty="0"/>
          </a:p>
        </p:txBody>
      </p:sp>
      <p:sp>
        <p:nvSpPr>
          <p:cNvPr id="96" name="Text 15"/>
          <p:cNvSpPr/>
          <p:nvPr/>
        </p:nvSpPr>
        <p:spPr>
          <a:xfrm>
            <a:off x="719731" y="3092985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97" name="Text 16"/>
          <p:cNvSpPr/>
          <p:nvPr/>
        </p:nvSpPr>
        <p:spPr>
          <a:xfrm>
            <a:off x="719731" y="3289979"/>
            <a:ext cx="1418328" cy="13650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查询最近7天的交易事件</a:t>
            </a:r>
            <a:endParaRPr lang="en-US" sz="1600" dirty="0"/>
          </a:p>
        </p:txBody>
      </p:sp>
      <p:sp>
        <p:nvSpPr>
          <p:cNvPr id="98" name="Text 17"/>
          <p:cNvSpPr/>
          <p:nvPr/>
        </p:nvSpPr>
        <p:spPr>
          <a:xfrm>
            <a:off x="719731" y="3437339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events = </a:t>
            </a:r>
            <a:r>
              <a:rPr lang="en-US" sz="88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await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contract.</a:t>
            </a:r>
            <a:r>
              <a:rPr lang="en-US" sz="88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queryFilter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endParaRPr lang="en-US" sz="1600" dirty="0"/>
          </a:p>
        </p:txBody>
      </p:sp>
      <p:sp>
        <p:nvSpPr>
          <p:cNvPr id="99" name="Text 18"/>
          <p:cNvSpPr/>
          <p:nvPr/>
        </p:nvSpPr>
        <p:spPr>
          <a:xfrm>
            <a:off x="868641" y="3590902"/>
            <a:ext cx="491402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'OrderFilled'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 -7 * 24 * 60 * 60</a:t>
            </a:r>
            <a:endParaRPr lang="en-US" sz="1600" dirty="0"/>
          </a:p>
        </p:txBody>
      </p:sp>
      <p:sp>
        <p:nvSpPr>
          <p:cNvPr id="100" name="Text 19"/>
          <p:cNvSpPr/>
          <p:nvPr/>
        </p:nvSpPr>
        <p:spPr>
          <a:xfrm>
            <a:off x="719731" y="3744466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101" name="Text 20"/>
          <p:cNvSpPr/>
          <p:nvPr/>
        </p:nvSpPr>
        <p:spPr>
          <a:xfrm>
            <a:off x="719731" y="3935256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traderStats = </a:t>
            </a:r>
            <a:r>
              <a:rPr lang="en-US" sz="88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calculateTraderPnL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(events);</a:t>
            </a:r>
            <a:endParaRPr lang="en-US" sz="1600" dirty="0"/>
          </a:p>
        </p:txBody>
      </p:sp>
      <p:sp>
        <p:nvSpPr>
          <p:cNvPr id="102" name="Text 21"/>
          <p:cNvSpPr/>
          <p:nvPr/>
        </p:nvSpPr>
        <p:spPr>
          <a:xfrm>
            <a:off x="719731" y="4126047"/>
            <a:ext cx="506293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88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NextResponse.json</a:t>
            </a: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({ traders: traderStats });</a:t>
            </a:r>
            <a:endParaRPr lang="en-US" sz="1600" dirty="0"/>
          </a:p>
        </p:txBody>
      </p:sp>
      <p:sp>
        <p:nvSpPr>
          <p:cNvPr id="103" name="Text 22"/>
          <p:cNvSpPr/>
          <p:nvPr/>
        </p:nvSpPr>
        <p:spPr>
          <a:xfrm>
            <a:off x="570821" y="4279611"/>
            <a:ext cx="5211847" cy="15821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Image 0" descr="https://kimi-img.moonshot.cn/pub/slides/okc/m2yeshuerwbd4/foreguild_cover.png"/>
          <p:cNvPicPr>
            <a:picLocks noChangeAspect="1"/>
          </p:cNvPicPr>
          <p:nvPr/>
        </p:nvPicPr>
        <p:blipFill>
          <a:blip r:embed="rId1">
            <a:alphaModFix amt="60000"/>
          </a:blip>
          <a:srcRect t="781" b="781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0" y="70485"/>
            <a:ext cx="8688070" cy="5813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878965" y="6200140"/>
            <a:ext cx="4515485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1800">
                <a:solidFill>
                  <a:srgbClr val="FFFF00"/>
                </a:solidFill>
                <a:highlight>
                  <a:srgbClr val="FFFF00"/>
                </a:highlight>
                <a:uFillTx/>
                <a:latin typeface="Arial" panose="020B0604020202020204" pitchFamily="34" charset="0"/>
                <a:ea typeface="微软雅黑" panose="020B0503020204020204" charset="-122"/>
                <a:hlinkClick r:id="rId3" action="ppaction://hlinkfile"/>
              </a:rPr>
              <a:t>https://polyglass.vercel.app/smart-money</a:t>
            </a:r>
            <a:endParaRPr lang="en-US" altLang="zh-CN" sz="1800">
              <a:solidFill>
                <a:srgbClr val="FFFF00"/>
              </a:solidFill>
              <a:highlight>
                <a:srgbClr val="FFFF00"/>
              </a:highlight>
              <a:uFillTx/>
              <a:latin typeface="Arial" panose="020B0604020202020204" pitchFamily="34" charset="0"/>
              <a:ea typeface="微软雅黑" panose="020B0503020204020204" charset="-122"/>
              <a:hlinkClick r:id="rId3" action="ppaction://hlinkfil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85750" y="4191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438150" y="285750"/>
            <a:ext cx="4533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38150" y="552450"/>
            <a:ext cx="46291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核心功能演示：交易员排行榜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52450" y="1009650"/>
            <a:ext cx="114395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精英交易员排行榜 — 发现优秀交易者，分析策略并跟踪学习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88925" y="1355725"/>
            <a:ext cx="5045075" cy="3321050"/>
          </a:xfrm>
          <a:custGeom>
            <a:avLst/>
            <a:gdLst/>
            <a:ahLst/>
            <a:cxnLst/>
            <a:rect l="l" t="t" r="r" b="b"/>
            <a:pathLst>
              <a:path w="5045075" h="3321050">
                <a:moveTo>
                  <a:pt x="114311" y="0"/>
                </a:moveTo>
                <a:lnTo>
                  <a:pt x="4930764" y="0"/>
                </a:lnTo>
                <a:cubicBezTo>
                  <a:pt x="4993896" y="0"/>
                  <a:pt x="5045075" y="51179"/>
                  <a:pt x="5045075" y="114311"/>
                </a:cubicBezTo>
                <a:lnTo>
                  <a:pt x="5045075" y="3206739"/>
                </a:lnTo>
                <a:cubicBezTo>
                  <a:pt x="5045075" y="3269871"/>
                  <a:pt x="4993896" y="3321050"/>
                  <a:pt x="4930764" y="3321050"/>
                </a:cubicBezTo>
                <a:lnTo>
                  <a:pt x="114311" y="3321050"/>
                </a:lnTo>
                <a:cubicBezTo>
                  <a:pt x="51179" y="3321050"/>
                  <a:pt x="0" y="3269871"/>
                  <a:pt x="0" y="3206739"/>
                </a:cubicBezTo>
                <a:lnTo>
                  <a:pt x="0" y="114311"/>
                </a:lnTo>
                <a:cubicBezTo>
                  <a:pt x="0" y="51221"/>
                  <a:pt x="51221" y="0"/>
                  <a:pt x="114311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18306" y="1511301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644525" y="1473201"/>
            <a:ext cx="46672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多维度排名系统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09575" y="1819276"/>
            <a:ext cx="4806950" cy="2740025"/>
          </a:xfrm>
          <a:custGeom>
            <a:avLst/>
            <a:gdLst/>
            <a:ahLst/>
            <a:cxnLst/>
            <a:rect l="l" t="t" r="r" b="b"/>
            <a:pathLst>
              <a:path w="4806950" h="2740025">
                <a:moveTo>
                  <a:pt x="76200" y="0"/>
                </a:moveTo>
                <a:lnTo>
                  <a:pt x="4730750" y="0"/>
                </a:lnTo>
                <a:cubicBezTo>
                  <a:pt x="4772834" y="0"/>
                  <a:pt x="4806950" y="34116"/>
                  <a:pt x="4806950" y="76200"/>
                </a:cubicBezTo>
                <a:lnTo>
                  <a:pt x="4806950" y="2663825"/>
                </a:lnTo>
                <a:cubicBezTo>
                  <a:pt x="4806950" y="2705909"/>
                  <a:pt x="4772834" y="2740025"/>
                  <a:pt x="4730750" y="2740025"/>
                </a:cubicBezTo>
                <a:lnTo>
                  <a:pt x="76200" y="2740025"/>
                </a:lnTo>
                <a:cubicBezTo>
                  <a:pt x="34116" y="2740025"/>
                  <a:pt x="0" y="2705909"/>
                  <a:pt x="0" y="2663825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88950" y="1898652"/>
            <a:ext cx="47053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-- 核心排名查询逻辑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88950" y="2095500"/>
            <a:ext cx="434280" cy="139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SELECT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41350" y="2246314"/>
            <a:ext cx="45529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trader_address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41350" y="2403477"/>
            <a:ext cx="45529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ens_name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41350" y="2560639"/>
            <a:ext cx="45529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COUNT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(*)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total_trades,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41350" y="2717802"/>
            <a:ext cx="45529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SUM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(profit)/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SUM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(stake)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roi,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41350" y="2874964"/>
            <a:ext cx="45529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NTILE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(10)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OVER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(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ORDER BY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roi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DESC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percentile_rank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88950" y="3032127"/>
            <a:ext cx="47053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FROM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trader_performance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88950" y="3189289"/>
            <a:ext cx="47053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WHERE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timestamp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&gt;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NOW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 -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INTERVAL</a:t>
            </a: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'30 days'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88950" y="3346452"/>
            <a:ext cx="47053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GROUP BY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trader_address, ens_name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88950" y="3503614"/>
            <a:ext cx="47053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ORDER BY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roi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DESC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88950" y="3660777"/>
            <a:ext cx="4705350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LIMIT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100;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288925" y="4759327"/>
            <a:ext cx="5045075" cy="1111250"/>
          </a:xfrm>
          <a:custGeom>
            <a:avLst/>
            <a:gdLst/>
            <a:ahLst/>
            <a:cxnLst/>
            <a:rect l="l" t="t" r="r" b="b"/>
            <a:pathLst>
              <a:path w="5045075" h="1111250">
                <a:moveTo>
                  <a:pt x="114303" y="0"/>
                </a:moveTo>
                <a:lnTo>
                  <a:pt x="4930772" y="0"/>
                </a:lnTo>
                <a:cubicBezTo>
                  <a:pt x="4993900" y="0"/>
                  <a:pt x="5045075" y="51175"/>
                  <a:pt x="5045075" y="114303"/>
                </a:cubicBezTo>
                <a:lnTo>
                  <a:pt x="5045075" y="996947"/>
                </a:lnTo>
                <a:cubicBezTo>
                  <a:pt x="5045075" y="1060075"/>
                  <a:pt x="4993900" y="1111250"/>
                  <a:pt x="4930772" y="1111250"/>
                </a:cubicBezTo>
                <a:lnTo>
                  <a:pt x="114303" y="1111250"/>
                </a:lnTo>
                <a:cubicBezTo>
                  <a:pt x="51175" y="1111250"/>
                  <a:pt x="0" y="1060075"/>
                  <a:pt x="0" y="996947"/>
                </a:cubicBezTo>
                <a:lnTo>
                  <a:pt x="0" y="114303"/>
                </a:lnTo>
                <a:cubicBezTo>
                  <a:pt x="0" y="51218"/>
                  <a:pt x="51218" y="0"/>
                  <a:pt x="114303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408781" y="492442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50019" y="21431"/>
                </a:moveTo>
                <a:cubicBezTo>
                  <a:pt x="185514" y="21431"/>
                  <a:pt x="214313" y="50229"/>
                  <a:pt x="214313" y="85725"/>
                </a:cubicBezTo>
                <a:cubicBezTo>
                  <a:pt x="214313" y="121221"/>
                  <a:pt x="185514" y="150019"/>
                  <a:pt x="150019" y="150019"/>
                </a:cubicBezTo>
                <a:lnTo>
                  <a:pt x="64294" y="150019"/>
                </a:lnTo>
                <a:cubicBezTo>
                  <a:pt x="28798" y="150019"/>
                  <a:pt x="0" y="121221"/>
                  <a:pt x="0" y="85725"/>
                </a:cubicBezTo>
                <a:cubicBezTo>
                  <a:pt x="0" y="50229"/>
                  <a:pt x="28798" y="21431"/>
                  <a:pt x="64294" y="21431"/>
                </a:cubicBezTo>
                <a:lnTo>
                  <a:pt x="150019" y="21431"/>
                </a:lnTo>
                <a:close/>
                <a:moveTo>
                  <a:pt x="64294" y="58936"/>
                </a:moveTo>
                <a:cubicBezTo>
                  <a:pt x="59840" y="58936"/>
                  <a:pt x="56257" y="62519"/>
                  <a:pt x="56257" y="66973"/>
                </a:cubicBezTo>
                <a:lnTo>
                  <a:pt x="56257" y="77688"/>
                </a:lnTo>
                <a:lnTo>
                  <a:pt x="45541" y="77688"/>
                </a:lnTo>
                <a:cubicBezTo>
                  <a:pt x="41088" y="77688"/>
                  <a:pt x="37505" y="81271"/>
                  <a:pt x="37505" y="85725"/>
                </a:cubicBezTo>
                <a:cubicBezTo>
                  <a:pt x="37505" y="90179"/>
                  <a:pt x="41088" y="93762"/>
                  <a:pt x="45541" y="93762"/>
                </a:cubicBezTo>
                <a:lnTo>
                  <a:pt x="56257" y="93762"/>
                </a:lnTo>
                <a:lnTo>
                  <a:pt x="56257" y="104477"/>
                </a:lnTo>
                <a:cubicBezTo>
                  <a:pt x="56257" y="108931"/>
                  <a:pt x="59840" y="112514"/>
                  <a:pt x="64294" y="112514"/>
                </a:cubicBezTo>
                <a:cubicBezTo>
                  <a:pt x="68747" y="112514"/>
                  <a:pt x="72330" y="108931"/>
                  <a:pt x="72330" y="104477"/>
                </a:cubicBezTo>
                <a:lnTo>
                  <a:pt x="72330" y="93762"/>
                </a:lnTo>
                <a:lnTo>
                  <a:pt x="83046" y="93762"/>
                </a:lnTo>
                <a:cubicBezTo>
                  <a:pt x="87500" y="93762"/>
                  <a:pt x="91083" y="90179"/>
                  <a:pt x="91083" y="85725"/>
                </a:cubicBezTo>
                <a:cubicBezTo>
                  <a:pt x="91083" y="81271"/>
                  <a:pt x="87500" y="77688"/>
                  <a:pt x="83046" y="77688"/>
                </a:cubicBezTo>
                <a:lnTo>
                  <a:pt x="72330" y="77688"/>
                </a:lnTo>
                <a:lnTo>
                  <a:pt x="72330" y="66973"/>
                </a:lnTo>
                <a:cubicBezTo>
                  <a:pt x="72330" y="62519"/>
                  <a:pt x="68747" y="58936"/>
                  <a:pt x="64294" y="58936"/>
                </a:cubicBezTo>
                <a:close/>
                <a:moveTo>
                  <a:pt x="144661" y="91083"/>
                </a:moveTo>
                <a:cubicBezTo>
                  <a:pt x="138747" y="91083"/>
                  <a:pt x="133945" y="95884"/>
                  <a:pt x="133945" y="101798"/>
                </a:cubicBezTo>
                <a:cubicBezTo>
                  <a:pt x="133945" y="107713"/>
                  <a:pt x="138747" y="112514"/>
                  <a:pt x="144661" y="112514"/>
                </a:cubicBezTo>
                <a:cubicBezTo>
                  <a:pt x="150575" y="112514"/>
                  <a:pt x="155377" y="107713"/>
                  <a:pt x="155377" y="101798"/>
                </a:cubicBezTo>
                <a:cubicBezTo>
                  <a:pt x="155377" y="95884"/>
                  <a:pt x="150575" y="91083"/>
                  <a:pt x="144661" y="91083"/>
                </a:cubicBezTo>
                <a:close/>
                <a:moveTo>
                  <a:pt x="166092" y="58936"/>
                </a:moveTo>
                <a:cubicBezTo>
                  <a:pt x="160178" y="58936"/>
                  <a:pt x="155377" y="63737"/>
                  <a:pt x="155377" y="69652"/>
                </a:cubicBezTo>
                <a:cubicBezTo>
                  <a:pt x="155377" y="75566"/>
                  <a:pt x="160178" y="80367"/>
                  <a:pt x="166092" y="80367"/>
                </a:cubicBezTo>
                <a:cubicBezTo>
                  <a:pt x="172006" y="80367"/>
                  <a:pt x="176808" y="75566"/>
                  <a:pt x="176808" y="69652"/>
                </a:cubicBezTo>
                <a:cubicBezTo>
                  <a:pt x="176808" y="63737"/>
                  <a:pt x="172006" y="58936"/>
                  <a:pt x="166092" y="58936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4" name="Text 22"/>
          <p:cNvSpPr/>
          <p:nvPr/>
        </p:nvSpPr>
        <p:spPr>
          <a:xfrm>
            <a:off x="625475" y="4876800"/>
            <a:ext cx="46767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交互功能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25450" y="52673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8334" y="16669"/>
                </a:moveTo>
                <a:cubicBezTo>
                  <a:pt x="4975" y="16669"/>
                  <a:pt x="1927" y="18700"/>
                  <a:pt x="625" y="21826"/>
                </a:cubicBezTo>
                <a:cubicBezTo>
                  <a:pt x="-677" y="24951"/>
                  <a:pt x="52" y="28519"/>
                  <a:pt x="2448" y="30889"/>
                </a:cubicBezTo>
                <a:lnTo>
                  <a:pt x="50006" y="78473"/>
                </a:lnTo>
                <a:lnTo>
                  <a:pt x="50006" y="108347"/>
                </a:lnTo>
                <a:cubicBezTo>
                  <a:pt x="50006" y="110561"/>
                  <a:pt x="50892" y="112670"/>
                  <a:pt x="52454" y="114233"/>
                </a:cubicBezTo>
                <a:lnTo>
                  <a:pt x="69123" y="130902"/>
                </a:lnTo>
                <a:cubicBezTo>
                  <a:pt x="71519" y="133298"/>
                  <a:pt x="75088" y="134001"/>
                  <a:pt x="78213" y="132699"/>
                </a:cubicBezTo>
                <a:cubicBezTo>
                  <a:pt x="81338" y="131397"/>
                  <a:pt x="83344" y="128375"/>
                  <a:pt x="83344" y="125016"/>
                </a:cubicBezTo>
                <a:lnTo>
                  <a:pt x="83344" y="78473"/>
                </a:lnTo>
                <a:lnTo>
                  <a:pt x="130902" y="30915"/>
                </a:lnTo>
                <a:cubicBezTo>
                  <a:pt x="133298" y="28519"/>
                  <a:pt x="134001" y="24951"/>
                  <a:pt x="132699" y="21826"/>
                </a:cubicBezTo>
                <a:cubicBezTo>
                  <a:pt x="131397" y="18700"/>
                  <a:pt x="128375" y="16669"/>
                  <a:pt x="125016" y="16669"/>
                </a:cubicBezTo>
                <a:lnTo>
                  <a:pt x="8334" y="16669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6" name="Text 24"/>
          <p:cNvSpPr/>
          <p:nvPr/>
        </p:nvSpPr>
        <p:spPr>
          <a:xfrm>
            <a:off x="649288" y="5219700"/>
            <a:ext cx="990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多维度筛选器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2868910" y="52673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16669" y="12059"/>
                  <a:pt x="12944" y="8334"/>
                  <a:pt x="8334" y="8334"/>
                </a:cubicBezTo>
                <a:cubicBezTo>
                  <a:pt x="3724" y="8334"/>
                  <a:pt x="0" y="12059"/>
                  <a:pt x="0" y="16669"/>
                </a:cubicBezTo>
                <a:lnTo>
                  <a:pt x="0" y="104180"/>
                </a:lnTo>
                <a:cubicBezTo>
                  <a:pt x="0" y="115692"/>
                  <a:pt x="9324" y="125016"/>
                  <a:pt x="20836" y="125016"/>
                </a:cubicBezTo>
                <a:lnTo>
                  <a:pt x="125016" y="125016"/>
                </a:lnTo>
                <a:cubicBezTo>
                  <a:pt x="129626" y="125016"/>
                  <a:pt x="133350" y="121291"/>
                  <a:pt x="133350" y="116681"/>
                </a:cubicBezTo>
                <a:cubicBezTo>
                  <a:pt x="133350" y="112071"/>
                  <a:pt x="129626" y="108347"/>
                  <a:pt x="125016" y="108347"/>
                </a:cubicBezTo>
                <a:lnTo>
                  <a:pt x="20836" y="108347"/>
                </a:lnTo>
                <a:cubicBezTo>
                  <a:pt x="18544" y="108347"/>
                  <a:pt x="16669" y="106472"/>
                  <a:pt x="16669" y="104180"/>
                </a:cubicBezTo>
                <a:lnTo>
                  <a:pt x="16669" y="16669"/>
                </a:lnTo>
                <a:close/>
                <a:moveTo>
                  <a:pt x="122567" y="39224"/>
                </a:moveTo>
                <a:cubicBezTo>
                  <a:pt x="125823" y="35968"/>
                  <a:pt x="125823" y="30681"/>
                  <a:pt x="122567" y="27425"/>
                </a:cubicBezTo>
                <a:cubicBezTo>
                  <a:pt x="119312" y="24170"/>
                  <a:pt x="114025" y="24170"/>
                  <a:pt x="110769" y="27425"/>
                </a:cubicBezTo>
                <a:lnTo>
                  <a:pt x="83344" y="54877"/>
                </a:lnTo>
                <a:lnTo>
                  <a:pt x="68394" y="39953"/>
                </a:lnTo>
                <a:cubicBezTo>
                  <a:pt x="65138" y="36697"/>
                  <a:pt x="59851" y="36697"/>
                  <a:pt x="56596" y="39953"/>
                </a:cubicBezTo>
                <a:lnTo>
                  <a:pt x="31592" y="64956"/>
                </a:lnTo>
                <a:cubicBezTo>
                  <a:pt x="28337" y="68212"/>
                  <a:pt x="28337" y="73499"/>
                  <a:pt x="31592" y="76754"/>
                </a:cubicBezTo>
                <a:cubicBezTo>
                  <a:pt x="34848" y="80010"/>
                  <a:pt x="40135" y="80010"/>
                  <a:pt x="43391" y="76754"/>
                </a:cubicBezTo>
                <a:lnTo>
                  <a:pt x="62508" y="57637"/>
                </a:lnTo>
                <a:lnTo>
                  <a:pt x="77458" y="72587"/>
                </a:lnTo>
                <a:cubicBezTo>
                  <a:pt x="80713" y="75843"/>
                  <a:pt x="86000" y="75843"/>
                  <a:pt x="89256" y="72587"/>
                </a:cubicBezTo>
                <a:lnTo>
                  <a:pt x="122593" y="3925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8" name="Text 26"/>
          <p:cNvSpPr/>
          <p:nvPr/>
        </p:nvSpPr>
        <p:spPr>
          <a:xfrm>
            <a:off x="3092748" y="521970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详情面板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17116" y="5572125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0" name="Text 28"/>
          <p:cNvSpPr/>
          <p:nvPr/>
        </p:nvSpPr>
        <p:spPr>
          <a:xfrm>
            <a:off x="649288" y="552450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关注功能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2877245" y="55721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66675" y="8334"/>
                </a:moveTo>
                <a:cubicBezTo>
                  <a:pt x="66675" y="3724"/>
                  <a:pt x="62951" y="0"/>
                  <a:pt x="58341" y="0"/>
                </a:cubicBezTo>
                <a:cubicBezTo>
                  <a:pt x="53731" y="0"/>
                  <a:pt x="50006" y="3724"/>
                  <a:pt x="50006" y="8334"/>
                </a:cubicBezTo>
                <a:lnTo>
                  <a:pt x="50006" y="63211"/>
                </a:lnTo>
                <a:lnTo>
                  <a:pt x="39224" y="52428"/>
                </a:lnTo>
                <a:cubicBezTo>
                  <a:pt x="35968" y="49173"/>
                  <a:pt x="30681" y="49173"/>
                  <a:pt x="27425" y="52428"/>
                </a:cubicBezTo>
                <a:cubicBezTo>
                  <a:pt x="24170" y="55684"/>
                  <a:pt x="24170" y="60971"/>
                  <a:pt x="27425" y="64227"/>
                </a:cubicBezTo>
                <a:lnTo>
                  <a:pt x="52428" y="89230"/>
                </a:lnTo>
                <a:cubicBezTo>
                  <a:pt x="55684" y="92486"/>
                  <a:pt x="60971" y="92486"/>
                  <a:pt x="64227" y="89230"/>
                </a:cubicBezTo>
                <a:lnTo>
                  <a:pt x="89230" y="64227"/>
                </a:lnTo>
                <a:cubicBezTo>
                  <a:pt x="92486" y="60971"/>
                  <a:pt x="92486" y="55684"/>
                  <a:pt x="89230" y="52428"/>
                </a:cubicBezTo>
                <a:cubicBezTo>
                  <a:pt x="85974" y="49173"/>
                  <a:pt x="80687" y="49173"/>
                  <a:pt x="77432" y="52428"/>
                </a:cubicBezTo>
                <a:lnTo>
                  <a:pt x="66675" y="63211"/>
                </a:lnTo>
                <a:lnTo>
                  <a:pt x="66675" y="8334"/>
                </a:lnTo>
                <a:close/>
                <a:moveTo>
                  <a:pt x="16669" y="83344"/>
                </a:moveTo>
                <a:cubicBezTo>
                  <a:pt x="7475" y="83344"/>
                  <a:pt x="0" y="90819"/>
                  <a:pt x="0" y="100013"/>
                </a:cubicBezTo>
                <a:lnTo>
                  <a:pt x="0" y="108347"/>
                </a:lnTo>
                <a:cubicBezTo>
                  <a:pt x="0" y="117541"/>
                  <a:pt x="7475" y="125016"/>
                  <a:pt x="16669" y="125016"/>
                </a:cubicBezTo>
                <a:lnTo>
                  <a:pt x="100013" y="125016"/>
                </a:lnTo>
                <a:cubicBezTo>
                  <a:pt x="109206" y="125016"/>
                  <a:pt x="116681" y="117541"/>
                  <a:pt x="116681" y="108347"/>
                </a:cubicBezTo>
                <a:lnTo>
                  <a:pt x="116681" y="100013"/>
                </a:lnTo>
                <a:cubicBezTo>
                  <a:pt x="116681" y="90819"/>
                  <a:pt x="109206" y="83344"/>
                  <a:pt x="100013" y="83344"/>
                </a:cubicBezTo>
                <a:lnTo>
                  <a:pt x="87797" y="83344"/>
                </a:lnTo>
                <a:lnTo>
                  <a:pt x="73056" y="98085"/>
                </a:lnTo>
                <a:cubicBezTo>
                  <a:pt x="64930" y="106211"/>
                  <a:pt x="51725" y="106211"/>
                  <a:pt x="43599" y="98085"/>
                </a:cubicBezTo>
                <a:lnTo>
                  <a:pt x="28884" y="83344"/>
                </a:lnTo>
                <a:lnTo>
                  <a:pt x="16669" y="83344"/>
                </a:lnTo>
                <a:close/>
                <a:moveTo>
                  <a:pt x="95845" y="97929"/>
                </a:moveTo>
                <a:cubicBezTo>
                  <a:pt x="99295" y="97929"/>
                  <a:pt x="102096" y="100730"/>
                  <a:pt x="102096" y="104180"/>
                </a:cubicBezTo>
                <a:cubicBezTo>
                  <a:pt x="102096" y="107630"/>
                  <a:pt x="99295" y="110430"/>
                  <a:pt x="95845" y="110430"/>
                </a:cubicBezTo>
                <a:cubicBezTo>
                  <a:pt x="92395" y="110430"/>
                  <a:pt x="89595" y="107630"/>
                  <a:pt x="89595" y="104180"/>
                </a:cubicBezTo>
                <a:cubicBezTo>
                  <a:pt x="89595" y="100730"/>
                  <a:pt x="92395" y="97929"/>
                  <a:pt x="95845" y="9792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2" name="Text 30"/>
          <p:cNvSpPr/>
          <p:nvPr/>
        </p:nvSpPr>
        <p:spPr>
          <a:xfrm>
            <a:off x="3092748" y="5524500"/>
            <a:ext cx="685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数据导出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93346" y="1355725"/>
            <a:ext cx="6407150" cy="4511675"/>
          </a:xfrm>
          <a:custGeom>
            <a:avLst/>
            <a:gdLst/>
            <a:ahLst/>
            <a:cxnLst/>
            <a:rect l="l" t="t" r="r" b="b"/>
            <a:pathLst>
              <a:path w="6407150" h="4511675">
                <a:moveTo>
                  <a:pt x="114281" y="0"/>
                </a:moveTo>
                <a:lnTo>
                  <a:pt x="6292869" y="0"/>
                </a:lnTo>
                <a:cubicBezTo>
                  <a:pt x="6355985" y="0"/>
                  <a:pt x="6407150" y="51165"/>
                  <a:pt x="6407150" y="114281"/>
                </a:cubicBezTo>
                <a:lnTo>
                  <a:pt x="6407150" y="4397394"/>
                </a:lnTo>
                <a:cubicBezTo>
                  <a:pt x="6407150" y="4460510"/>
                  <a:pt x="6355985" y="4511675"/>
                  <a:pt x="6292869" y="4511675"/>
                </a:cubicBezTo>
                <a:lnTo>
                  <a:pt x="114281" y="4511675"/>
                </a:lnTo>
                <a:cubicBezTo>
                  <a:pt x="51165" y="4511675"/>
                  <a:pt x="0" y="4460510"/>
                  <a:pt x="0" y="4397394"/>
                </a:cubicBezTo>
                <a:lnTo>
                  <a:pt x="0" y="114281"/>
                </a:lnTo>
                <a:cubicBezTo>
                  <a:pt x="0" y="51207"/>
                  <a:pt x="51207" y="0"/>
                  <a:pt x="114281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5634633" y="151130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53690" y="0"/>
                </a:moveTo>
                <a:lnTo>
                  <a:pt x="137033" y="0"/>
                </a:lnTo>
                <a:cubicBezTo>
                  <a:pt x="146893" y="0"/>
                  <a:pt x="154930" y="8111"/>
                  <a:pt x="154558" y="17934"/>
                </a:cubicBezTo>
                <a:cubicBezTo>
                  <a:pt x="154484" y="19906"/>
                  <a:pt x="154409" y="21878"/>
                  <a:pt x="154298" y="23812"/>
                </a:cubicBezTo>
                <a:lnTo>
                  <a:pt x="172752" y="23812"/>
                </a:lnTo>
                <a:cubicBezTo>
                  <a:pt x="182463" y="23812"/>
                  <a:pt x="191021" y="31849"/>
                  <a:pt x="190277" y="42342"/>
                </a:cubicBezTo>
                <a:cubicBezTo>
                  <a:pt x="187486" y="80925"/>
                  <a:pt x="167767" y="102133"/>
                  <a:pt x="146372" y="113221"/>
                </a:cubicBezTo>
                <a:cubicBezTo>
                  <a:pt x="140494" y="116272"/>
                  <a:pt x="134503" y="118542"/>
                  <a:pt x="128811" y="120216"/>
                </a:cubicBezTo>
                <a:cubicBezTo>
                  <a:pt x="121295" y="130857"/>
                  <a:pt x="113481" y="136475"/>
                  <a:pt x="107268" y="139489"/>
                </a:cubicBezTo>
                <a:lnTo>
                  <a:pt x="107268" y="166688"/>
                </a:lnTo>
                <a:lnTo>
                  <a:pt x="131080" y="166688"/>
                </a:lnTo>
                <a:cubicBezTo>
                  <a:pt x="137666" y="166688"/>
                  <a:pt x="142987" y="172008"/>
                  <a:pt x="142987" y="178594"/>
                </a:cubicBezTo>
                <a:cubicBezTo>
                  <a:pt x="142987" y="185179"/>
                  <a:pt x="137666" y="190500"/>
                  <a:pt x="131080" y="190500"/>
                </a:cubicBezTo>
                <a:lnTo>
                  <a:pt x="59643" y="190500"/>
                </a:lnTo>
                <a:cubicBezTo>
                  <a:pt x="53057" y="190500"/>
                  <a:pt x="47737" y="185179"/>
                  <a:pt x="47737" y="178594"/>
                </a:cubicBezTo>
                <a:cubicBezTo>
                  <a:pt x="47737" y="172008"/>
                  <a:pt x="53057" y="166688"/>
                  <a:pt x="59643" y="166688"/>
                </a:cubicBezTo>
                <a:lnTo>
                  <a:pt x="83455" y="166688"/>
                </a:lnTo>
                <a:lnTo>
                  <a:pt x="83455" y="139489"/>
                </a:lnTo>
                <a:cubicBezTo>
                  <a:pt x="77502" y="136624"/>
                  <a:pt x="70098" y="131304"/>
                  <a:pt x="62880" y="121518"/>
                </a:cubicBezTo>
                <a:cubicBezTo>
                  <a:pt x="56034" y="119732"/>
                  <a:pt x="48592" y="117016"/>
                  <a:pt x="41337" y="112923"/>
                </a:cubicBezTo>
                <a:cubicBezTo>
                  <a:pt x="21208" y="101650"/>
                  <a:pt x="3051" y="80404"/>
                  <a:pt x="446" y="42267"/>
                </a:cubicBezTo>
                <a:cubicBezTo>
                  <a:pt x="-260" y="31812"/>
                  <a:pt x="8260" y="23775"/>
                  <a:pt x="17971" y="23775"/>
                </a:cubicBezTo>
                <a:lnTo>
                  <a:pt x="36426" y="23775"/>
                </a:lnTo>
                <a:cubicBezTo>
                  <a:pt x="36314" y="21841"/>
                  <a:pt x="36240" y="19906"/>
                  <a:pt x="36165" y="17897"/>
                </a:cubicBezTo>
                <a:cubicBezTo>
                  <a:pt x="35793" y="8037"/>
                  <a:pt x="43830" y="-37"/>
                  <a:pt x="53690" y="-37"/>
                </a:cubicBezTo>
                <a:close/>
                <a:moveTo>
                  <a:pt x="37765" y="41672"/>
                </a:moveTo>
                <a:lnTo>
                  <a:pt x="18269" y="41672"/>
                </a:lnTo>
                <a:cubicBezTo>
                  <a:pt x="20575" y="73186"/>
                  <a:pt x="35049" y="88962"/>
                  <a:pt x="49969" y="97334"/>
                </a:cubicBezTo>
                <a:cubicBezTo>
                  <a:pt x="44611" y="83455"/>
                  <a:pt x="40184" y="65336"/>
                  <a:pt x="37765" y="41672"/>
                </a:cubicBezTo>
                <a:close/>
                <a:moveTo>
                  <a:pt x="141387" y="95548"/>
                </a:moveTo>
                <a:cubicBezTo>
                  <a:pt x="156456" y="86692"/>
                  <a:pt x="170073" y="70954"/>
                  <a:pt x="172380" y="41672"/>
                </a:cubicBezTo>
                <a:lnTo>
                  <a:pt x="152921" y="41672"/>
                </a:lnTo>
                <a:cubicBezTo>
                  <a:pt x="150614" y="64331"/>
                  <a:pt x="146447" y="81930"/>
                  <a:pt x="141387" y="95548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5" name="Text 33"/>
          <p:cNvSpPr/>
          <p:nvPr/>
        </p:nvSpPr>
        <p:spPr>
          <a:xfrm>
            <a:off x="5848945" y="1473201"/>
            <a:ext cx="60293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可视化展示组件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613995" y="1819276"/>
            <a:ext cx="6169025" cy="3930650"/>
          </a:xfrm>
          <a:custGeom>
            <a:avLst/>
            <a:gdLst/>
            <a:ahLst/>
            <a:cxnLst/>
            <a:rect l="l" t="t" r="r" b="b"/>
            <a:pathLst>
              <a:path w="6169025" h="3930650">
                <a:moveTo>
                  <a:pt x="76215" y="0"/>
                </a:moveTo>
                <a:lnTo>
                  <a:pt x="6092810" y="0"/>
                </a:lnTo>
                <a:cubicBezTo>
                  <a:pt x="6134902" y="0"/>
                  <a:pt x="6169025" y="34123"/>
                  <a:pt x="6169025" y="76215"/>
                </a:cubicBezTo>
                <a:lnTo>
                  <a:pt x="6169025" y="3854435"/>
                </a:lnTo>
                <a:cubicBezTo>
                  <a:pt x="6169025" y="3896527"/>
                  <a:pt x="6134902" y="3930650"/>
                  <a:pt x="6092810" y="3930650"/>
                </a:cubicBezTo>
                <a:lnTo>
                  <a:pt x="76215" y="3930650"/>
                </a:lnTo>
                <a:cubicBezTo>
                  <a:pt x="34123" y="3930650"/>
                  <a:pt x="0" y="3896527"/>
                  <a:pt x="0" y="3854435"/>
                </a:cubicBezTo>
                <a:lnTo>
                  <a:pt x="0" y="76215"/>
                </a:lnTo>
                <a:cubicBezTo>
                  <a:pt x="0" y="34123"/>
                  <a:pt x="34123" y="0"/>
                  <a:pt x="7621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5655271" y="1898652"/>
            <a:ext cx="60864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TOP TRADERS LEADERBOARD - LAST 30 DAYS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712421" y="2241552"/>
            <a:ext cx="5991225" cy="762000"/>
          </a:xfrm>
          <a:custGeom>
            <a:avLst/>
            <a:gdLst/>
            <a:ahLst/>
            <a:cxnLst/>
            <a:rect l="l" t="t" r="r" b="b"/>
            <a:pathLst>
              <a:path w="5991225" h="762000">
                <a:moveTo>
                  <a:pt x="38100" y="0"/>
                </a:moveTo>
                <a:lnTo>
                  <a:pt x="5915025" y="0"/>
                </a:lnTo>
                <a:cubicBezTo>
                  <a:pt x="5957081" y="0"/>
                  <a:pt x="5991225" y="34144"/>
                  <a:pt x="5991225" y="76200"/>
                </a:cubicBezTo>
                <a:lnTo>
                  <a:pt x="5991225" y="685800"/>
                </a:lnTo>
                <a:cubicBezTo>
                  <a:pt x="5991225" y="727856"/>
                  <a:pt x="5957081" y="762000"/>
                  <a:pt x="591502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39" name="Shape 37"/>
          <p:cNvSpPr/>
          <p:nvPr/>
        </p:nvSpPr>
        <p:spPr>
          <a:xfrm>
            <a:off x="5712421" y="2241552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D700"/>
          </a:solidFill>
        </p:spPr>
      </p:sp>
      <p:sp>
        <p:nvSpPr>
          <p:cNvPr id="40" name="Text 38"/>
          <p:cNvSpPr/>
          <p:nvPr/>
        </p:nvSpPr>
        <p:spPr>
          <a:xfrm>
            <a:off x="5807671" y="2374902"/>
            <a:ext cx="352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🥇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145510" y="2393952"/>
            <a:ext cx="8286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alpha.eth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1131650" y="2317752"/>
            <a:ext cx="4953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+347%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150700" y="2546352"/>
            <a:ext cx="476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ROI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807671" y="2803527"/>
            <a:ext cx="4105275" cy="57150"/>
          </a:xfrm>
          <a:custGeom>
            <a:avLst/>
            <a:gdLst/>
            <a:ahLst/>
            <a:cxnLst/>
            <a:rect l="l" t="t" r="r" b="b"/>
            <a:pathLst>
              <a:path w="4105275" h="57150">
                <a:moveTo>
                  <a:pt x="28575" y="0"/>
                </a:moveTo>
                <a:lnTo>
                  <a:pt x="4076700" y="0"/>
                </a:lnTo>
                <a:cubicBezTo>
                  <a:pt x="4092471" y="0"/>
                  <a:pt x="4105275" y="12804"/>
                  <a:pt x="4105275" y="28575"/>
                </a:cubicBezTo>
                <a:lnTo>
                  <a:pt x="4105275" y="28575"/>
                </a:lnTo>
                <a:cubicBezTo>
                  <a:pt x="4105275" y="44346"/>
                  <a:pt x="4092471" y="57150"/>
                  <a:pt x="407670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45" name="Shape 43"/>
          <p:cNvSpPr/>
          <p:nvPr/>
        </p:nvSpPr>
        <p:spPr>
          <a:xfrm>
            <a:off x="5807671" y="2803527"/>
            <a:ext cx="3895725" cy="57150"/>
          </a:xfrm>
          <a:custGeom>
            <a:avLst/>
            <a:gdLst/>
            <a:ahLst/>
            <a:cxnLst/>
            <a:rect l="l" t="t" r="r" b="b"/>
            <a:pathLst>
              <a:path w="3895725" h="57150">
                <a:moveTo>
                  <a:pt x="28575" y="0"/>
                </a:moveTo>
                <a:lnTo>
                  <a:pt x="3867150" y="0"/>
                </a:lnTo>
                <a:cubicBezTo>
                  <a:pt x="3882921" y="0"/>
                  <a:pt x="3895725" y="12804"/>
                  <a:pt x="3895725" y="28575"/>
                </a:cubicBezTo>
                <a:lnTo>
                  <a:pt x="3895725" y="28575"/>
                </a:lnTo>
                <a:cubicBezTo>
                  <a:pt x="3895725" y="44346"/>
                  <a:pt x="3882921" y="57150"/>
                  <a:pt x="386715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FFD700"/>
              </a:gs>
              <a:gs pos="100000">
                <a:srgbClr val="FFA500"/>
              </a:gs>
            </a:gsLst>
            <a:lin ang="0" scaled="1"/>
          </a:gradFill>
        </p:spPr>
      </p:sp>
      <p:sp>
        <p:nvSpPr>
          <p:cNvPr id="46" name="Text 44"/>
          <p:cNvSpPr/>
          <p:nvPr/>
        </p:nvSpPr>
        <p:spPr>
          <a:xfrm>
            <a:off x="10061179" y="2736852"/>
            <a:ext cx="6286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84% 胜率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0773569" y="2736852"/>
            <a:ext cx="9239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$18,450 均额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712421" y="3117852"/>
            <a:ext cx="5991225" cy="762000"/>
          </a:xfrm>
          <a:custGeom>
            <a:avLst/>
            <a:gdLst/>
            <a:ahLst/>
            <a:cxnLst/>
            <a:rect l="l" t="t" r="r" b="b"/>
            <a:pathLst>
              <a:path w="5991225" h="762000">
                <a:moveTo>
                  <a:pt x="38100" y="0"/>
                </a:moveTo>
                <a:lnTo>
                  <a:pt x="5915025" y="0"/>
                </a:lnTo>
                <a:cubicBezTo>
                  <a:pt x="5957081" y="0"/>
                  <a:pt x="5991225" y="34144"/>
                  <a:pt x="5991225" y="76200"/>
                </a:cubicBezTo>
                <a:lnTo>
                  <a:pt x="5991225" y="685800"/>
                </a:lnTo>
                <a:cubicBezTo>
                  <a:pt x="5991225" y="727856"/>
                  <a:pt x="5957081" y="762000"/>
                  <a:pt x="591502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49" name="Shape 47"/>
          <p:cNvSpPr/>
          <p:nvPr/>
        </p:nvSpPr>
        <p:spPr>
          <a:xfrm>
            <a:off x="5712421" y="3117852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0C0C0"/>
          </a:solidFill>
        </p:spPr>
      </p:sp>
      <p:sp>
        <p:nvSpPr>
          <p:cNvPr id="50" name="Text 48"/>
          <p:cNvSpPr/>
          <p:nvPr/>
        </p:nvSpPr>
        <p:spPr>
          <a:xfrm>
            <a:off x="5807671" y="3251202"/>
            <a:ext cx="352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🥈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145510" y="3270252"/>
            <a:ext cx="12477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quant-king.eth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1131650" y="3194052"/>
            <a:ext cx="4953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+298%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1150700" y="3422652"/>
            <a:ext cx="476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ROI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5807671" y="3679827"/>
            <a:ext cx="4105275" cy="57150"/>
          </a:xfrm>
          <a:custGeom>
            <a:avLst/>
            <a:gdLst/>
            <a:ahLst/>
            <a:cxnLst/>
            <a:rect l="l" t="t" r="r" b="b"/>
            <a:pathLst>
              <a:path w="4105275" h="57150">
                <a:moveTo>
                  <a:pt x="28575" y="0"/>
                </a:moveTo>
                <a:lnTo>
                  <a:pt x="4076700" y="0"/>
                </a:lnTo>
                <a:cubicBezTo>
                  <a:pt x="4092471" y="0"/>
                  <a:pt x="4105275" y="12804"/>
                  <a:pt x="4105275" y="28575"/>
                </a:cubicBezTo>
                <a:lnTo>
                  <a:pt x="4105275" y="28575"/>
                </a:lnTo>
                <a:cubicBezTo>
                  <a:pt x="4105275" y="44346"/>
                  <a:pt x="4092471" y="57150"/>
                  <a:pt x="407670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55" name="Shape 53"/>
          <p:cNvSpPr/>
          <p:nvPr/>
        </p:nvSpPr>
        <p:spPr>
          <a:xfrm>
            <a:off x="5807671" y="3679827"/>
            <a:ext cx="3486150" cy="57150"/>
          </a:xfrm>
          <a:custGeom>
            <a:avLst/>
            <a:gdLst/>
            <a:ahLst/>
            <a:cxnLst/>
            <a:rect l="l" t="t" r="r" b="b"/>
            <a:pathLst>
              <a:path w="3486150" h="57150">
                <a:moveTo>
                  <a:pt x="28575" y="0"/>
                </a:moveTo>
                <a:lnTo>
                  <a:pt x="3457575" y="0"/>
                </a:lnTo>
                <a:cubicBezTo>
                  <a:pt x="3473346" y="0"/>
                  <a:pt x="3486150" y="12804"/>
                  <a:pt x="3486150" y="28575"/>
                </a:cubicBezTo>
                <a:lnTo>
                  <a:pt x="3486150" y="28575"/>
                </a:lnTo>
                <a:cubicBezTo>
                  <a:pt x="3486150" y="44346"/>
                  <a:pt x="3473346" y="57150"/>
                  <a:pt x="3457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0C0C0"/>
              </a:gs>
              <a:gs pos="100000">
                <a:srgbClr val="A0A0A0"/>
              </a:gs>
            </a:gsLst>
            <a:lin ang="0" scaled="1"/>
          </a:gradFill>
        </p:spPr>
      </p:sp>
      <p:sp>
        <p:nvSpPr>
          <p:cNvPr id="56" name="Text 54"/>
          <p:cNvSpPr/>
          <p:nvPr/>
        </p:nvSpPr>
        <p:spPr>
          <a:xfrm>
            <a:off x="10061179" y="3613152"/>
            <a:ext cx="6286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79% 胜率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0773569" y="3613152"/>
            <a:ext cx="9239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$42,120 均额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5712421" y="3994152"/>
            <a:ext cx="5991225" cy="762000"/>
          </a:xfrm>
          <a:custGeom>
            <a:avLst/>
            <a:gdLst/>
            <a:ahLst/>
            <a:cxnLst/>
            <a:rect l="l" t="t" r="r" b="b"/>
            <a:pathLst>
              <a:path w="5991225" h="762000">
                <a:moveTo>
                  <a:pt x="38100" y="0"/>
                </a:moveTo>
                <a:lnTo>
                  <a:pt x="5915025" y="0"/>
                </a:lnTo>
                <a:cubicBezTo>
                  <a:pt x="5957081" y="0"/>
                  <a:pt x="5991225" y="34144"/>
                  <a:pt x="5991225" y="76200"/>
                </a:cubicBezTo>
                <a:lnTo>
                  <a:pt x="5991225" y="685800"/>
                </a:lnTo>
                <a:cubicBezTo>
                  <a:pt x="5991225" y="727856"/>
                  <a:pt x="5957081" y="762000"/>
                  <a:pt x="591502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59" name="Shape 57"/>
          <p:cNvSpPr/>
          <p:nvPr/>
        </p:nvSpPr>
        <p:spPr>
          <a:xfrm>
            <a:off x="5712421" y="3994152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D7F32"/>
          </a:solidFill>
        </p:spPr>
      </p:sp>
      <p:sp>
        <p:nvSpPr>
          <p:cNvPr id="60" name="Text 58"/>
          <p:cNvSpPr/>
          <p:nvPr/>
        </p:nvSpPr>
        <p:spPr>
          <a:xfrm>
            <a:off x="5807671" y="4127502"/>
            <a:ext cx="352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🥉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6145510" y="4146552"/>
            <a:ext cx="9144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oracle.eth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1131650" y="4070352"/>
            <a:ext cx="4953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+265%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150700" y="4298952"/>
            <a:ext cx="476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ROI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5807671" y="4556127"/>
            <a:ext cx="4171950" cy="57150"/>
          </a:xfrm>
          <a:custGeom>
            <a:avLst/>
            <a:gdLst/>
            <a:ahLst/>
            <a:cxnLst/>
            <a:rect l="l" t="t" r="r" b="b"/>
            <a:pathLst>
              <a:path w="4171950" h="57150">
                <a:moveTo>
                  <a:pt x="28575" y="0"/>
                </a:moveTo>
                <a:lnTo>
                  <a:pt x="4143375" y="0"/>
                </a:lnTo>
                <a:cubicBezTo>
                  <a:pt x="4159146" y="0"/>
                  <a:pt x="4171950" y="12804"/>
                  <a:pt x="4171950" y="28575"/>
                </a:cubicBezTo>
                <a:lnTo>
                  <a:pt x="4171950" y="28575"/>
                </a:lnTo>
                <a:cubicBezTo>
                  <a:pt x="4171950" y="44346"/>
                  <a:pt x="4159146" y="57150"/>
                  <a:pt x="41433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5" name="Shape 63"/>
          <p:cNvSpPr/>
          <p:nvPr/>
        </p:nvSpPr>
        <p:spPr>
          <a:xfrm>
            <a:off x="5807671" y="4556127"/>
            <a:ext cx="3133725" cy="57150"/>
          </a:xfrm>
          <a:custGeom>
            <a:avLst/>
            <a:gdLst/>
            <a:ahLst/>
            <a:cxnLst/>
            <a:rect l="l" t="t" r="r" b="b"/>
            <a:pathLst>
              <a:path w="3133725" h="57150">
                <a:moveTo>
                  <a:pt x="28575" y="0"/>
                </a:moveTo>
                <a:lnTo>
                  <a:pt x="3105150" y="0"/>
                </a:lnTo>
                <a:cubicBezTo>
                  <a:pt x="3120921" y="0"/>
                  <a:pt x="3133725" y="12804"/>
                  <a:pt x="3133725" y="28575"/>
                </a:cubicBezTo>
                <a:lnTo>
                  <a:pt x="3133725" y="28575"/>
                </a:lnTo>
                <a:cubicBezTo>
                  <a:pt x="3133725" y="44346"/>
                  <a:pt x="3120921" y="57150"/>
                  <a:pt x="310515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D7F32"/>
              </a:gs>
              <a:gs pos="100000">
                <a:srgbClr val="B87333"/>
              </a:gs>
            </a:gsLst>
            <a:lin ang="0" scaled="1"/>
          </a:gradFill>
        </p:spPr>
      </p:sp>
      <p:sp>
        <p:nvSpPr>
          <p:cNvPr id="66" name="Text 64"/>
          <p:cNvSpPr/>
          <p:nvPr/>
        </p:nvSpPr>
        <p:spPr>
          <a:xfrm>
            <a:off x="10134501" y="4489452"/>
            <a:ext cx="6286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82% 胜率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0846891" y="4489452"/>
            <a:ext cx="847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$9,850 均额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5712421" y="4870452"/>
            <a:ext cx="5991225" cy="762000"/>
          </a:xfrm>
          <a:custGeom>
            <a:avLst/>
            <a:gdLst/>
            <a:ahLst/>
            <a:cxnLst/>
            <a:rect l="l" t="t" r="r" b="b"/>
            <a:pathLst>
              <a:path w="5991225" h="762000">
                <a:moveTo>
                  <a:pt x="38100" y="0"/>
                </a:moveTo>
                <a:lnTo>
                  <a:pt x="5915025" y="0"/>
                </a:lnTo>
                <a:cubicBezTo>
                  <a:pt x="5957081" y="0"/>
                  <a:pt x="5991225" y="34144"/>
                  <a:pt x="5991225" y="76200"/>
                </a:cubicBezTo>
                <a:lnTo>
                  <a:pt x="5991225" y="685800"/>
                </a:lnTo>
                <a:cubicBezTo>
                  <a:pt x="5991225" y="727856"/>
                  <a:pt x="5957081" y="762000"/>
                  <a:pt x="591502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</p:spPr>
      </p:sp>
      <p:sp>
        <p:nvSpPr>
          <p:cNvPr id="69" name="Shape 67"/>
          <p:cNvSpPr/>
          <p:nvPr/>
        </p:nvSpPr>
        <p:spPr>
          <a:xfrm>
            <a:off x="5712421" y="4870452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70" name="Text 68"/>
          <p:cNvSpPr/>
          <p:nvPr/>
        </p:nvSpPr>
        <p:spPr>
          <a:xfrm>
            <a:off x="5807671" y="5022852"/>
            <a:ext cx="1619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5967710" y="5022852"/>
            <a:ext cx="10858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0x8f3...a7d4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11131650" y="4946652"/>
            <a:ext cx="4953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+231%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11150700" y="5175252"/>
            <a:ext cx="476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ROI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5807671" y="5432427"/>
            <a:ext cx="4029075" cy="57150"/>
          </a:xfrm>
          <a:custGeom>
            <a:avLst/>
            <a:gdLst/>
            <a:ahLst/>
            <a:cxnLst/>
            <a:rect l="l" t="t" r="r" b="b"/>
            <a:pathLst>
              <a:path w="4029075" h="57150">
                <a:moveTo>
                  <a:pt x="28575" y="0"/>
                </a:moveTo>
                <a:lnTo>
                  <a:pt x="4000500" y="0"/>
                </a:lnTo>
                <a:cubicBezTo>
                  <a:pt x="4016271" y="0"/>
                  <a:pt x="4029075" y="12804"/>
                  <a:pt x="4029075" y="28575"/>
                </a:cubicBezTo>
                <a:lnTo>
                  <a:pt x="4029075" y="28575"/>
                </a:lnTo>
                <a:cubicBezTo>
                  <a:pt x="4029075" y="44346"/>
                  <a:pt x="4016271" y="57150"/>
                  <a:pt x="400050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75" name="Shape 73"/>
          <p:cNvSpPr/>
          <p:nvPr/>
        </p:nvSpPr>
        <p:spPr>
          <a:xfrm>
            <a:off x="5807671" y="5432427"/>
            <a:ext cx="2619375" cy="57150"/>
          </a:xfrm>
          <a:custGeom>
            <a:avLst/>
            <a:gdLst/>
            <a:ahLst/>
            <a:cxnLst/>
            <a:rect l="l" t="t" r="r" b="b"/>
            <a:pathLst>
              <a:path w="2619375" h="57150">
                <a:moveTo>
                  <a:pt x="28575" y="0"/>
                </a:moveTo>
                <a:lnTo>
                  <a:pt x="2590800" y="0"/>
                </a:lnTo>
                <a:cubicBezTo>
                  <a:pt x="2606571" y="0"/>
                  <a:pt x="2619375" y="12804"/>
                  <a:pt x="2619375" y="28575"/>
                </a:cubicBezTo>
                <a:lnTo>
                  <a:pt x="2619375" y="28575"/>
                </a:lnTo>
                <a:cubicBezTo>
                  <a:pt x="2619375" y="44346"/>
                  <a:pt x="2606571" y="57150"/>
                  <a:pt x="259080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76" name="Text 74"/>
          <p:cNvSpPr/>
          <p:nvPr/>
        </p:nvSpPr>
        <p:spPr>
          <a:xfrm>
            <a:off x="9987855" y="5365752"/>
            <a:ext cx="6286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78% 胜率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10700247" y="5365752"/>
            <a:ext cx="9906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$125,000 均额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288925" y="5953128"/>
            <a:ext cx="2816225" cy="615950"/>
          </a:xfrm>
          <a:custGeom>
            <a:avLst/>
            <a:gdLst/>
            <a:ahLst/>
            <a:cxnLst/>
            <a:rect l="l" t="t" r="r" b="b"/>
            <a:pathLst>
              <a:path w="2816225" h="615950">
                <a:moveTo>
                  <a:pt x="76199" y="0"/>
                </a:moveTo>
                <a:lnTo>
                  <a:pt x="2740026" y="0"/>
                </a:lnTo>
                <a:cubicBezTo>
                  <a:pt x="2782109" y="0"/>
                  <a:pt x="2816225" y="34116"/>
                  <a:pt x="2816225" y="76199"/>
                </a:cubicBezTo>
                <a:lnTo>
                  <a:pt x="2816225" y="539751"/>
                </a:lnTo>
                <a:cubicBezTo>
                  <a:pt x="2816225" y="581806"/>
                  <a:pt x="2782081" y="615950"/>
                  <a:pt x="2740026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79" name="Text 77"/>
          <p:cNvSpPr/>
          <p:nvPr/>
        </p:nvSpPr>
        <p:spPr>
          <a:xfrm>
            <a:off x="320675" y="6032502"/>
            <a:ext cx="27527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100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334963" y="6299202"/>
            <a:ext cx="27241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TOP交易员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3222625" y="5953128"/>
            <a:ext cx="2816225" cy="615950"/>
          </a:xfrm>
          <a:custGeom>
            <a:avLst/>
            <a:gdLst/>
            <a:ahLst/>
            <a:cxnLst/>
            <a:rect l="l" t="t" r="r" b="b"/>
            <a:pathLst>
              <a:path w="2816225" h="615950">
                <a:moveTo>
                  <a:pt x="76199" y="0"/>
                </a:moveTo>
                <a:lnTo>
                  <a:pt x="2740026" y="0"/>
                </a:lnTo>
                <a:cubicBezTo>
                  <a:pt x="2782109" y="0"/>
                  <a:pt x="2816225" y="34116"/>
                  <a:pt x="2816225" y="76199"/>
                </a:cubicBezTo>
                <a:lnTo>
                  <a:pt x="2816225" y="539751"/>
                </a:lnTo>
                <a:cubicBezTo>
                  <a:pt x="2816225" y="581806"/>
                  <a:pt x="2782081" y="615950"/>
                  <a:pt x="2740026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2" name="Text 80"/>
          <p:cNvSpPr/>
          <p:nvPr/>
        </p:nvSpPr>
        <p:spPr>
          <a:xfrm>
            <a:off x="3254375" y="6032502"/>
            <a:ext cx="27527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30天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3268663" y="6299202"/>
            <a:ext cx="27241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统计周期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6156325" y="5953128"/>
            <a:ext cx="2816225" cy="615950"/>
          </a:xfrm>
          <a:custGeom>
            <a:avLst/>
            <a:gdLst/>
            <a:ahLst/>
            <a:cxnLst/>
            <a:rect l="l" t="t" r="r" b="b"/>
            <a:pathLst>
              <a:path w="2816225" h="615950">
                <a:moveTo>
                  <a:pt x="76199" y="0"/>
                </a:moveTo>
                <a:lnTo>
                  <a:pt x="2740026" y="0"/>
                </a:lnTo>
                <a:cubicBezTo>
                  <a:pt x="2782109" y="0"/>
                  <a:pt x="2816225" y="34116"/>
                  <a:pt x="2816225" y="76199"/>
                </a:cubicBezTo>
                <a:lnTo>
                  <a:pt x="2816225" y="539751"/>
                </a:lnTo>
                <a:cubicBezTo>
                  <a:pt x="2816225" y="581806"/>
                  <a:pt x="2782081" y="615950"/>
                  <a:pt x="2740026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5" name="Text 83"/>
          <p:cNvSpPr/>
          <p:nvPr/>
        </p:nvSpPr>
        <p:spPr>
          <a:xfrm>
            <a:off x="6188075" y="6032502"/>
            <a:ext cx="27527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6202363" y="6299202"/>
            <a:ext cx="27241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排名维度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9090025" y="5953128"/>
            <a:ext cx="2816225" cy="615950"/>
          </a:xfrm>
          <a:custGeom>
            <a:avLst/>
            <a:gdLst/>
            <a:ahLst/>
            <a:cxnLst/>
            <a:rect l="l" t="t" r="r" b="b"/>
            <a:pathLst>
              <a:path w="2816225" h="615950">
                <a:moveTo>
                  <a:pt x="76199" y="0"/>
                </a:moveTo>
                <a:lnTo>
                  <a:pt x="2740026" y="0"/>
                </a:lnTo>
                <a:cubicBezTo>
                  <a:pt x="2782109" y="0"/>
                  <a:pt x="2816225" y="34116"/>
                  <a:pt x="2816225" y="76199"/>
                </a:cubicBezTo>
                <a:lnTo>
                  <a:pt x="2816225" y="539751"/>
                </a:lnTo>
                <a:cubicBezTo>
                  <a:pt x="2816225" y="581806"/>
                  <a:pt x="2782081" y="615950"/>
                  <a:pt x="2740026" y="615950"/>
                </a:cubicBezTo>
                <a:lnTo>
                  <a:pt x="76199" y="615950"/>
                </a:lnTo>
                <a:cubicBezTo>
                  <a:pt x="34116" y="615950"/>
                  <a:pt x="0" y="581834"/>
                  <a:pt x="0" y="5397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88" name="Text 86"/>
          <p:cNvSpPr/>
          <p:nvPr/>
        </p:nvSpPr>
        <p:spPr>
          <a:xfrm>
            <a:off x="9121775" y="6032502"/>
            <a:ext cx="27527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</a:t>
            </a:r>
            <a:endParaRPr lang="en-US" sz="1600" dirty="0"/>
          </a:p>
        </p:txBody>
      </p:sp>
      <p:sp>
        <p:nvSpPr>
          <p:cNvPr id="89" name="Text 87"/>
          <p:cNvSpPr/>
          <p:nvPr/>
        </p:nvSpPr>
        <p:spPr>
          <a:xfrm>
            <a:off x="9136063" y="6299202"/>
            <a:ext cx="27241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数据更新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3" name="Text 1"/>
          <p:cNvSpPr/>
          <p:nvPr/>
        </p:nvSpPr>
        <p:spPr>
          <a:xfrm>
            <a:off x="533400" y="381000"/>
            <a:ext cx="24669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04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38150" y="723900"/>
            <a:ext cx="894969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核心功能演示：</a:t>
            </a:r>
            <a:r>
              <a:rPr lang="en-US" sz="27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AI市场洞察引擎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04900"/>
            <a:ext cx="11249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AI驱动的市场深度分析 — 多模型协作系统，提供机构级智能预测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75" y="1450975"/>
            <a:ext cx="5530850" cy="3482975"/>
          </a:xfrm>
          <a:custGeom>
            <a:avLst/>
            <a:gdLst/>
            <a:ahLst/>
            <a:cxnLst/>
            <a:rect l="l" t="t" r="r" b="b"/>
            <a:pathLst>
              <a:path w="5530850" h="3482975">
                <a:moveTo>
                  <a:pt x="114311" y="0"/>
                </a:moveTo>
                <a:lnTo>
                  <a:pt x="5416539" y="0"/>
                </a:lnTo>
                <a:cubicBezTo>
                  <a:pt x="5479671" y="0"/>
                  <a:pt x="5530850" y="51179"/>
                  <a:pt x="5530850" y="114311"/>
                </a:cubicBezTo>
                <a:lnTo>
                  <a:pt x="5530850" y="3368664"/>
                </a:lnTo>
                <a:cubicBezTo>
                  <a:pt x="5530850" y="3431796"/>
                  <a:pt x="5479671" y="3482975"/>
                  <a:pt x="5416539" y="3482975"/>
                </a:cubicBezTo>
                <a:lnTo>
                  <a:pt x="114311" y="3482975"/>
                </a:lnTo>
                <a:cubicBezTo>
                  <a:pt x="51179" y="3482975"/>
                  <a:pt x="0" y="3431796"/>
                  <a:pt x="0" y="3368664"/>
                </a:cubicBezTo>
                <a:lnTo>
                  <a:pt x="0" y="114311"/>
                </a:lnTo>
                <a:cubicBezTo>
                  <a:pt x="0" y="51221"/>
                  <a:pt x="51221" y="0"/>
                  <a:pt x="114311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25463" y="16065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739775" y="1568453"/>
            <a:ext cx="51530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技术架构：多模型协作系统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4825" y="1914528"/>
            <a:ext cx="5292725" cy="2901950"/>
          </a:xfrm>
          <a:custGeom>
            <a:avLst/>
            <a:gdLst/>
            <a:ahLst/>
            <a:cxnLst/>
            <a:rect l="l" t="t" r="r" b="b"/>
            <a:pathLst>
              <a:path w="5292725" h="2901950">
                <a:moveTo>
                  <a:pt x="76205" y="0"/>
                </a:moveTo>
                <a:lnTo>
                  <a:pt x="5216520" y="0"/>
                </a:lnTo>
                <a:cubicBezTo>
                  <a:pt x="5258607" y="0"/>
                  <a:pt x="5292725" y="34118"/>
                  <a:pt x="5292725" y="76205"/>
                </a:cubicBezTo>
                <a:lnTo>
                  <a:pt x="5292725" y="2825745"/>
                </a:lnTo>
                <a:cubicBezTo>
                  <a:pt x="5292725" y="2867832"/>
                  <a:pt x="5258607" y="2901950"/>
                  <a:pt x="5216520" y="2901950"/>
                </a:cubicBezTo>
                <a:lnTo>
                  <a:pt x="76205" y="2901950"/>
                </a:lnTo>
                <a:cubicBezTo>
                  <a:pt x="34118" y="2901950"/>
                  <a:pt x="0" y="2867832"/>
                  <a:pt x="0" y="282574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84200" y="1993906"/>
            <a:ext cx="5191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AI市场分析器核心架构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84200" y="2184406"/>
            <a:ext cx="51911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class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AIMarketAnalyzer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6600" y="2341569"/>
            <a:ext cx="50387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def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__init__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(self):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89000" y="2498731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self.llm_analyzer =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OpenAI_GPT4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89000" y="2655894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self.sentiment_model =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FinBERT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89000" y="2813056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self.pattern_recognition =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LSTM_NeuralNet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89000" y="2970219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self.data_fusion = </a:t>
            </a:r>
            <a:r>
              <a:rPr lang="en-US" sz="90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MultiSourceDataFusion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36600" y="3165481"/>
            <a:ext cx="50387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async def</a:t>
            </a:r>
            <a:r>
              <a:rPr lang="en-US" sz="90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analyze_market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(self, url):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89000" y="3322644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market_data = </a:t>
            </a: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await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self.extract_data(url)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89000" y="3479806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analyses = {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41400" y="3636969"/>
            <a:ext cx="47339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"sentiment"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self.analyze_sentiment(),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41400" y="3794131"/>
            <a:ext cx="47339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"technical"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self.analyze_technical(),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41400" y="3951294"/>
            <a:ext cx="47339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"fundamental"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self.analyze_fundamental(),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41400" y="4108456"/>
            <a:ext cx="47339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"smart_money"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self.analyze_smart_money()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89000" y="4265619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89000" y="4422781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prediction = self.generate_prediction(analyses)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89000" y="4579944"/>
            <a:ext cx="4886325" cy="161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90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prediction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4175" y="5019678"/>
            <a:ext cx="5530850" cy="1035050"/>
          </a:xfrm>
          <a:custGeom>
            <a:avLst/>
            <a:gdLst/>
            <a:ahLst/>
            <a:cxnLst/>
            <a:rect l="l" t="t" r="r" b="b"/>
            <a:pathLst>
              <a:path w="5530850" h="1035050">
                <a:moveTo>
                  <a:pt x="114301" y="0"/>
                </a:moveTo>
                <a:lnTo>
                  <a:pt x="5416549" y="0"/>
                </a:lnTo>
                <a:cubicBezTo>
                  <a:pt x="5479676" y="0"/>
                  <a:pt x="5530850" y="51174"/>
                  <a:pt x="5530850" y="114301"/>
                </a:cubicBezTo>
                <a:lnTo>
                  <a:pt x="5530850" y="920749"/>
                </a:lnTo>
                <a:cubicBezTo>
                  <a:pt x="5530850" y="983876"/>
                  <a:pt x="5479676" y="1035050"/>
                  <a:pt x="5416549" y="1035050"/>
                </a:cubicBezTo>
                <a:lnTo>
                  <a:pt x="114301" y="1035050"/>
                </a:lnTo>
                <a:cubicBezTo>
                  <a:pt x="51174" y="1035050"/>
                  <a:pt x="0" y="983876"/>
                  <a:pt x="0" y="920749"/>
                </a:cubicBezTo>
                <a:lnTo>
                  <a:pt x="0" y="114301"/>
                </a:lnTo>
                <a:cubicBezTo>
                  <a:pt x="0" y="51216"/>
                  <a:pt x="51216" y="0"/>
                  <a:pt x="114301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525463" y="518478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2863" y="107156"/>
                </a:moveTo>
                <a:lnTo>
                  <a:pt x="8204" y="107156"/>
                </a:lnTo>
                <a:cubicBezTo>
                  <a:pt x="-134" y="107156"/>
                  <a:pt x="-5257" y="98081"/>
                  <a:pt x="-971" y="90915"/>
                </a:cubicBezTo>
                <a:lnTo>
                  <a:pt x="16743" y="61380"/>
                </a:lnTo>
                <a:cubicBezTo>
                  <a:pt x="19656" y="56525"/>
                  <a:pt x="24880" y="53578"/>
                  <a:pt x="30540" y="53578"/>
                </a:cubicBezTo>
                <a:lnTo>
                  <a:pt x="62352" y="53578"/>
                </a:lnTo>
                <a:cubicBezTo>
                  <a:pt x="87835" y="10414"/>
                  <a:pt x="125842" y="8238"/>
                  <a:pt x="151258" y="11955"/>
                </a:cubicBezTo>
                <a:cubicBezTo>
                  <a:pt x="155544" y="12591"/>
                  <a:pt x="158893" y="15939"/>
                  <a:pt x="159495" y="20192"/>
                </a:cubicBezTo>
                <a:cubicBezTo>
                  <a:pt x="163212" y="45608"/>
                  <a:pt x="161036" y="83615"/>
                  <a:pt x="117872" y="109098"/>
                </a:cubicBezTo>
                <a:lnTo>
                  <a:pt x="117872" y="140910"/>
                </a:lnTo>
                <a:cubicBezTo>
                  <a:pt x="117872" y="146570"/>
                  <a:pt x="114925" y="151794"/>
                  <a:pt x="110070" y="154707"/>
                </a:cubicBezTo>
                <a:lnTo>
                  <a:pt x="80535" y="172421"/>
                </a:lnTo>
                <a:cubicBezTo>
                  <a:pt x="73402" y="176707"/>
                  <a:pt x="64294" y="171550"/>
                  <a:pt x="64294" y="163246"/>
                </a:cubicBezTo>
                <a:lnTo>
                  <a:pt x="64294" y="128588"/>
                </a:lnTo>
                <a:cubicBezTo>
                  <a:pt x="64294" y="116767"/>
                  <a:pt x="54683" y="107156"/>
                  <a:pt x="42863" y="107156"/>
                </a:cubicBezTo>
                <a:lnTo>
                  <a:pt x="42829" y="107156"/>
                </a:lnTo>
                <a:close/>
                <a:moveTo>
                  <a:pt x="133945" y="53578"/>
                </a:moveTo>
                <a:cubicBezTo>
                  <a:pt x="133945" y="44707"/>
                  <a:pt x="126743" y="37505"/>
                  <a:pt x="117872" y="37505"/>
                </a:cubicBezTo>
                <a:cubicBezTo>
                  <a:pt x="109001" y="37505"/>
                  <a:pt x="101798" y="44707"/>
                  <a:pt x="101798" y="53578"/>
                </a:cubicBezTo>
                <a:cubicBezTo>
                  <a:pt x="101798" y="62449"/>
                  <a:pt x="109001" y="69652"/>
                  <a:pt x="117872" y="69652"/>
                </a:cubicBezTo>
                <a:cubicBezTo>
                  <a:pt x="126743" y="69652"/>
                  <a:pt x="133945" y="62449"/>
                  <a:pt x="133945" y="53578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29" name="Text 27"/>
          <p:cNvSpPr/>
          <p:nvPr/>
        </p:nvSpPr>
        <p:spPr>
          <a:xfrm>
            <a:off x="720725" y="5137156"/>
            <a:ext cx="5162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核心特性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20700" y="549910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1" name="Text 29"/>
          <p:cNvSpPr/>
          <p:nvPr/>
        </p:nvSpPr>
        <p:spPr>
          <a:xfrm>
            <a:off x="744538" y="5480056"/>
            <a:ext cx="866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多源数据融合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206750" y="549910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3" name="Text 31"/>
          <p:cNvSpPr/>
          <p:nvPr/>
        </p:nvSpPr>
        <p:spPr>
          <a:xfrm>
            <a:off x="3430588" y="5480056"/>
            <a:ext cx="10001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透明化分析过程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20700" y="576580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5" name="Text 33"/>
          <p:cNvSpPr/>
          <p:nvPr/>
        </p:nvSpPr>
        <p:spPr>
          <a:xfrm>
            <a:off x="744538" y="5746756"/>
            <a:ext cx="866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持续学习优化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206750" y="576580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7" name="Text 35"/>
          <p:cNvSpPr/>
          <p:nvPr/>
        </p:nvSpPr>
        <p:spPr>
          <a:xfrm>
            <a:off x="3430588" y="5746756"/>
            <a:ext cx="10001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置信度量化评分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035675" y="1450975"/>
            <a:ext cx="5768975" cy="4264025"/>
          </a:xfrm>
          <a:custGeom>
            <a:avLst/>
            <a:gdLst/>
            <a:ahLst/>
            <a:cxnLst/>
            <a:rect l="l" t="t" r="r" b="b"/>
            <a:pathLst>
              <a:path w="5768975" h="4264025">
                <a:moveTo>
                  <a:pt x="114319" y="0"/>
                </a:moveTo>
                <a:lnTo>
                  <a:pt x="5654656" y="0"/>
                </a:lnTo>
                <a:cubicBezTo>
                  <a:pt x="5717793" y="0"/>
                  <a:pt x="5768975" y="51182"/>
                  <a:pt x="5768975" y="114319"/>
                </a:cubicBezTo>
                <a:lnTo>
                  <a:pt x="5768975" y="4149706"/>
                </a:lnTo>
                <a:cubicBezTo>
                  <a:pt x="5768975" y="4212843"/>
                  <a:pt x="5717793" y="4264025"/>
                  <a:pt x="5654656" y="4264025"/>
                </a:cubicBezTo>
                <a:lnTo>
                  <a:pt x="114319" y="4264025"/>
                </a:lnTo>
                <a:cubicBezTo>
                  <a:pt x="51182" y="4264025"/>
                  <a:pt x="0" y="4212843"/>
                  <a:pt x="0" y="4149706"/>
                </a:cubicBezTo>
                <a:lnTo>
                  <a:pt x="0" y="114319"/>
                </a:lnTo>
                <a:cubicBezTo>
                  <a:pt x="0" y="51182"/>
                  <a:pt x="51182" y="0"/>
                  <a:pt x="114319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30363D"/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176963" y="16065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40" name="Text 38"/>
          <p:cNvSpPr/>
          <p:nvPr/>
        </p:nvSpPr>
        <p:spPr>
          <a:xfrm>
            <a:off x="6391275" y="1568453"/>
            <a:ext cx="53911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性能指标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56325" y="1987556"/>
            <a:ext cx="5530850" cy="711200"/>
          </a:xfrm>
          <a:custGeom>
            <a:avLst/>
            <a:gdLst/>
            <a:ahLst/>
            <a:cxnLst/>
            <a:rect l="l" t="t" r="r" b="b"/>
            <a:pathLst>
              <a:path w="5530850" h="711200">
                <a:moveTo>
                  <a:pt x="76198" y="0"/>
                </a:moveTo>
                <a:lnTo>
                  <a:pt x="5454652" y="0"/>
                </a:lnTo>
                <a:cubicBezTo>
                  <a:pt x="5496735" y="0"/>
                  <a:pt x="5530850" y="34115"/>
                  <a:pt x="5530850" y="76198"/>
                </a:cubicBezTo>
                <a:lnTo>
                  <a:pt x="5530850" y="635002"/>
                </a:lnTo>
                <a:cubicBezTo>
                  <a:pt x="5530850" y="677085"/>
                  <a:pt x="5496735" y="711200"/>
                  <a:pt x="5454652" y="711200"/>
                </a:cubicBezTo>
                <a:lnTo>
                  <a:pt x="76198" y="711200"/>
                </a:lnTo>
                <a:cubicBezTo>
                  <a:pt x="34115" y="711200"/>
                  <a:pt x="0" y="677085"/>
                  <a:pt x="0" y="6350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6235700" y="2066925"/>
            <a:ext cx="14668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情绪分析 (FinBERT)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281172" y="2066925"/>
            <a:ext cx="4000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68%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235700" y="2333625"/>
            <a:ext cx="981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处理时间: &lt; 2秒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0474028" y="2333625"/>
            <a:ext cx="12001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数据点: 10,000+/日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235700" y="2562225"/>
            <a:ext cx="5372100" cy="57150"/>
          </a:xfrm>
          <a:custGeom>
            <a:avLst/>
            <a:gdLst/>
            <a:ahLst/>
            <a:cxnLst/>
            <a:rect l="l" t="t" r="r" b="b"/>
            <a:pathLst>
              <a:path w="5372100" h="57150">
                <a:moveTo>
                  <a:pt x="28575" y="0"/>
                </a:moveTo>
                <a:lnTo>
                  <a:pt x="5343525" y="0"/>
                </a:lnTo>
                <a:cubicBezTo>
                  <a:pt x="5359296" y="0"/>
                  <a:pt x="5372100" y="12804"/>
                  <a:pt x="5372100" y="28575"/>
                </a:cubicBezTo>
                <a:lnTo>
                  <a:pt x="5372100" y="28575"/>
                </a:lnTo>
                <a:cubicBezTo>
                  <a:pt x="5372100" y="44346"/>
                  <a:pt x="5359296" y="57150"/>
                  <a:pt x="53435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47" name="Shape 45"/>
          <p:cNvSpPr/>
          <p:nvPr/>
        </p:nvSpPr>
        <p:spPr>
          <a:xfrm>
            <a:off x="6235700" y="2562225"/>
            <a:ext cx="3657600" cy="57150"/>
          </a:xfrm>
          <a:custGeom>
            <a:avLst/>
            <a:gdLst/>
            <a:ahLst/>
            <a:cxnLst/>
            <a:rect l="l" t="t" r="r" b="b"/>
            <a:pathLst>
              <a:path w="3657600" h="57150">
                <a:moveTo>
                  <a:pt x="28575" y="0"/>
                </a:moveTo>
                <a:lnTo>
                  <a:pt x="3629025" y="0"/>
                </a:lnTo>
                <a:cubicBezTo>
                  <a:pt x="3644796" y="0"/>
                  <a:pt x="3657600" y="12804"/>
                  <a:pt x="3657600" y="28575"/>
                </a:cubicBezTo>
                <a:lnTo>
                  <a:pt x="3657600" y="28575"/>
                </a:lnTo>
                <a:cubicBezTo>
                  <a:pt x="3657600" y="44346"/>
                  <a:pt x="3644796" y="57150"/>
                  <a:pt x="36290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48" name="Shape 46"/>
          <p:cNvSpPr/>
          <p:nvPr/>
        </p:nvSpPr>
        <p:spPr>
          <a:xfrm>
            <a:off x="6156325" y="2927350"/>
            <a:ext cx="5530850" cy="711200"/>
          </a:xfrm>
          <a:custGeom>
            <a:avLst/>
            <a:gdLst/>
            <a:ahLst/>
            <a:cxnLst/>
            <a:rect l="l" t="t" r="r" b="b"/>
            <a:pathLst>
              <a:path w="5530850" h="711200">
                <a:moveTo>
                  <a:pt x="76198" y="0"/>
                </a:moveTo>
                <a:lnTo>
                  <a:pt x="5454652" y="0"/>
                </a:lnTo>
                <a:cubicBezTo>
                  <a:pt x="5496735" y="0"/>
                  <a:pt x="5530850" y="34115"/>
                  <a:pt x="5530850" y="76198"/>
                </a:cubicBezTo>
                <a:lnTo>
                  <a:pt x="5530850" y="635002"/>
                </a:lnTo>
                <a:cubicBezTo>
                  <a:pt x="5530850" y="677085"/>
                  <a:pt x="5496735" y="711200"/>
                  <a:pt x="5454652" y="711200"/>
                </a:cubicBezTo>
                <a:lnTo>
                  <a:pt x="76198" y="711200"/>
                </a:lnTo>
                <a:cubicBezTo>
                  <a:pt x="34115" y="711200"/>
                  <a:pt x="0" y="677085"/>
                  <a:pt x="0" y="6350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49" name="Text 47"/>
          <p:cNvSpPr/>
          <p:nvPr/>
        </p:nvSpPr>
        <p:spPr>
          <a:xfrm>
            <a:off x="6235700" y="3006728"/>
            <a:ext cx="12477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技术分析 (LSTM)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281172" y="3006728"/>
            <a:ext cx="4000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65%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235700" y="3273428"/>
            <a:ext cx="981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处理时间: &lt; 3秒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0800061" y="3273428"/>
            <a:ext cx="8763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历史数据: 5年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235700" y="3502028"/>
            <a:ext cx="5372100" cy="57150"/>
          </a:xfrm>
          <a:custGeom>
            <a:avLst/>
            <a:gdLst/>
            <a:ahLst/>
            <a:cxnLst/>
            <a:rect l="l" t="t" r="r" b="b"/>
            <a:pathLst>
              <a:path w="5372100" h="57150">
                <a:moveTo>
                  <a:pt x="28575" y="0"/>
                </a:moveTo>
                <a:lnTo>
                  <a:pt x="5343525" y="0"/>
                </a:lnTo>
                <a:cubicBezTo>
                  <a:pt x="5359296" y="0"/>
                  <a:pt x="5372100" y="12804"/>
                  <a:pt x="5372100" y="28575"/>
                </a:cubicBezTo>
                <a:lnTo>
                  <a:pt x="5372100" y="28575"/>
                </a:lnTo>
                <a:cubicBezTo>
                  <a:pt x="5372100" y="44346"/>
                  <a:pt x="5359296" y="57150"/>
                  <a:pt x="53435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54" name="Shape 52"/>
          <p:cNvSpPr/>
          <p:nvPr/>
        </p:nvSpPr>
        <p:spPr>
          <a:xfrm>
            <a:off x="6235700" y="3502028"/>
            <a:ext cx="3495675" cy="57150"/>
          </a:xfrm>
          <a:custGeom>
            <a:avLst/>
            <a:gdLst/>
            <a:ahLst/>
            <a:cxnLst/>
            <a:rect l="l" t="t" r="r" b="b"/>
            <a:pathLst>
              <a:path w="3495675" h="57150">
                <a:moveTo>
                  <a:pt x="28575" y="0"/>
                </a:moveTo>
                <a:lnTo>
                  <a:pt x="3467100" y="0"/>
                </a:lnTo>
                <a:cubicBezTo>
                  <a:pt x="3482871" y="0"/>
                  <a:pt x="3495675" y="12804"/>
                  <a:pt x="3495675" y="28575"/>
                </a:cubicBezTo>
                <a:lnTo>
                  <a:pt x="3495675" y="28575"/>
                </a:lnTo>
                <a:cubicBezTo>
                  <a:pt x="3495675" y="44346"/>
                  <a:pt x="3482871" y="57150"/>
                  <a:pt x="346710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55" name="Shape 53"/>
          <p:cNvSpPr/>
          <p:nvPr/>
        </p:nvSpPr>
        <p:spPr>
          <a:xfrm>
            <a:off x="6156325" y="3867153"/>
            <a:ext cx="5530850" cy="711200"/>
          </a:xfrm>
          <a:custGeom>
            <a:avLst/>
            <a:gdLst/>
            <a:ahLst/>
            <a:cxnLst/>
            <a:rect l="l" t="t" r="r" b="b"/>
            <a:pathLst>
              <a:path w="5530850" h="711200">
                <a:moveTo>
                  <a:pt x="76198" y="0"/>
                </a:moveTo>
                <a:lnTo>
                  <a:pt x="5454652" y="0"/>
                </a:lnTo>
                <a:cubicBezTo>
                  <a:pt x="5496735" y="0"/>
                  <a:pt x="5530850" y="34115"/>
                  <a:pt x="5530850" y="76198"/>
                </a:cubicBezTo>
                <a:lnTo>
                  <a:pt x="5530850" y="635002"/>
                </a:lnTo>
                <a:cubicBezTo>
                  <a:pt x="5530850" y="677085"/>
                  <a:pt x="5496735" y="711200"/>
                  <a:pt x="5454652" y="711200"/>
                </a:cubicBezTo>
                <a:lnTo>
                  <a:pt x="76198" y="711200"/>
                </a:lnTo>
                <a:cubicBezTo>
                  <a:pt x="34115" y="711200"/>
                  <a:pt x="0" y="677085"/>
                  <a:pt x="0" y="6350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6235700" y="3946531"/>
            <a:ext cx="838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基本面分析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281172" y="3946531"/>
            <a:ext cx="4000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71%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235700" y="4213231"/>
            <a:ext cx="981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处理时间: &lt; 5秒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0844709" y="4213231"/>
            <a:ext cx="8286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数据源: 100+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235700" y="4441831"/>
            <a:ext cx="5372100" cy="57150"/>
          </a:xfrm>
          <a:custGeom>
            <a:avLst/>
            <a:gdLst/>
            <a:ahLst/>
            <a:cxnLst/>
            <a:rect l="l" t="t" r="r" b="b"/>
            <a:pathLst>
              <a:path w="5372100" h="57150">
                <a:moveTo>
                  <a:pt x="28575" y="0"/>
                </a:moveTo>
                <a:lnTo>
                  <a:pt x="5343525" y="0"/>
                </a:lnTo>
                <a:cubicBezTo>
                  <a:pt x="5359296" y="0"/>
                  <a:pt x="5372100" y="12804"/>
                  <a:pt x="5372100" y="28575"/>
                </a:cubicBezTo>
                <a:lnTo>
                  <a:pt x="5372100" y="28575"/>
                </a:lnTo>
                <a:cubicBezTo>
                  <a:pt x="5372100" y="44346"/>
                  <a:pt x="5359296" y="57150"/>
                  <a:pt x="53435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1" name="Shape 59"/>
          <p:cNvSpPr/>
          <p:nvPr/>
        </p:nvSpPr>
        <p:spPr>
          <a:xfrm>
            <a:off x="6235700" y="4441831"/>
            <a:ext cx="3810000" cy="57150"/>
          </a:xfrm>
          <a:custGeom>
            <a:avLst/>
            <a:gdLst/>
            <a:ahLst/>
            <a:cxnLst/>
            <a:rect l="l" t="t" r="r" b="b"/>
            <a:pathLst>
              <a:path w="3810000" h="57150">
                <a:moveTo>
                  <a:pt x="28575" y="0"/>
                </a:moveTo>
                <a:lnTo>
                  <a:pt x="3781425" y="0"/>
                </a:lnTo>
                <a:cubicBezTo>
                  <a:pt x="3797196" y="0"/>
                  <a:pt x="3810000" y="12804"/>
                  <a:pt x="3810000" y="28575"/>
                </a:cubicBezTo>
                <a:lnTo>
                  <a:pt x="3810000" y="28575"/>
                </a:lnTo>
                <a:cubicBezTo>
                  <a:pt x="3810000" y="44346"/>
                  <a:pt x="3797196" y="57150"/>
                  <a:pt x="37814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62" name="Shape 60"/>
          <p:cNvSpPr/>
          <p:nvPr/>
        </p:nvSpPr>
        <p:spPr>
          <a:xfrm>
            <a:off x="6156325" y="4806956"/>
            <a:ext cx="5530850" cy="711200"/>
          </a:xfrm>
          <a:custGeom>
            <a:avLst/>
            <a:gdLst/>
            <a:ahLst/>
            <a:cxnLst/>
            <a:rect l="l" t="t" r="r" b="b"/>
            <a:pathLst>
              <a:path w="5530850" h="711200">
                <a:moveTo>
                  <a:pt x="76198" y="0"/>
                </a:moveTo>
                <a:lnTo>
                  <a:pt x="5454652" y="0"/>
                </a:lnTo>
                <a:cubicBezTo>
                  <a:pt x="5496735" y="0"/>
                  <a:pt x="5530850" y="34115"/>
                  <a:pt x="5530850" y="76198"/>
                </a:cubicBezTo>
                <a:lnTo>
                  <a:pt x="5530850" y="635002"/>
                </a:lnTo>
                <a:cubicBezTo>
                  <a:pt x="5530850" y="677085"/>
                  <a:pt x="5496735" y="711200"/>
                  <a:pt x="5454652" y="711200"/>
                </a:cubicBezTo>
                <a:lnTo>
                  <a:pt x="76198" y="711200"/>
                </a:lnTo>
                <a:cubicBezTo>
                  <a:pt x="34115" y="711200"/>
                  <a:pt x="0" y="677085"/>
                  <a:pt x="0" y="6350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30363D"/>
            </a:solidFill>
            <a:prstDash val="solid"/>
          </a:ln>
        </p:spPr>
      </p:sp>
      <p:sp>
        <p:nvSpPr>
          <p:cNvPr id="63" name="Text 61"/>
          <p:cNvSpPr/>
          <p:nvPr/>
        </p:nvSpPr>
        <p:spPr>
          <a:xfrm>
            <a:off x="6235700" y="4886325"/>
            <a:ext cx="1143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综合预测 (集成)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1281172" y="4886325"/>
            <a:ext cx="4000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CF7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69%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235700" y="5153025"/>
            <a:ext cx="1047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处理时间: &lt; 10秒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0941051" y="5153025"/>
            <a:ext cx="7334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多模型集成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235700" y="5381625"/>
            <a:ext cx="5372100" cy="57150"/>
          </a:xfrm>
          <a:custGeom>
            <a:avLst/>
            <a:gdLst/>
            <a:ahLst/>
            <a:cxnLst/>
            <a:rect l="l" t="t" r="r" b="b"/>
            <a:pathLst>
              <a:path w="5372100" h="57150">
                <a:moveTo>
                  <a:pt x="28575" y="0"/>
                </a:moveTo>
                <a:lnTo>
                  <a:pt x="5343525" y="0"/>
                </a:lnTo>
                <a:cubicBezTo>
                  <a:pt x="5359296" y="0"/>
                  <a:pt x="5372100" y="12804"/>
                  <a:pt x="5372100" y="28575"/>
                </a:cubicBezTo>
                <a:lnTo>
                  <a:pt x="5372100" y="28575"/>
                </a:lnTo>
                <a:cubicBezTo>
                  <a:pt x="5372100" y="44346"/>
                  <a:pt x="5359296" y="57150"/>
                  <a:pt x="53435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30363D"/>
          </a:solidFill>
        </p:spPr>
      </p:sp>
      <p:sp>
        <p:nvSpPr>
          <p:cNvPr id="68" name="Shape 66"/>
          <p:cNvSpPr/>
          <p:nvPr/>
        </p:nvSpPr>
        <p:spPr>
          <a:xfrm>
            <a:off x="6235700" y="5381625"/>
            <a:ext cx="3705225" cy="57150"/>
          </a:xfrm>
          <a:custGeom>
            <a:avLst/>
            <a:gdLst/>
            <a:ahLst/>
            <a:cxnLst/>
            <a:rect l="l" t="t" r="r" b="b"/>
            <a:pathLst>
              <a:path w="3705225" h="57150">
                <a:moveTo>
                  <a:pt x="28575" y="0"/>
                </a:moveTo>
                <a:lnTo>
                  <a:pt x="3676650" y="0"/>
                </a:lnTo>
                <a:cubicBezTo>
                  <a:pt x="3692421" y="0"/>
                  <a:pt x="3705225" y="12804"/>
                  <a:pt x="3705225" y="28575"/>
                </a:cubicBezTo>
                <a:lnTo>
                  <a:pt x="3705225" y="28575"/>
                </a:lnTo>
                <a:cubicBezTo>
                  <a:pt x="3705225" y="44346"/>
                  <a:pt x="3692421" y="57150"/>
                  <a:pt x="3676650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79C0FF"/>
              </a:gs>
            </a:gsLst>
            <a:lin ang="0" scaled="1"/>
          </a:gradFill>
        </p:spPr>
      </p:sp>
      <p:sp>
        <p:nvSpPr>
          <p:cNvPr id="69" name="Shape 67"/>
          <p:cNvSpPr/>
          <p:nvPr/>
        </p:nvSpPr>
        <p:spPr>
          <a:xfrm>
            <a:off x="66040" y="6019800"/>
            <a:ext cx="11410950" cy="685800"/>
          </a:xfrm>
          <a:custGeom>
            <a:avLst/>
            <a:gdLst/>
            <a:ahLst/>
            <a:cxnLst/>
            <a:rect l="l" t="t" r="r" b="b"/>
            <a:pathLst>
              <a:path w="11410950" h="685800">
                <a:moveTo>
                  <a:pt x="0" y="0"/>
                </a:moveTo>
                <a:lnTo>
                  <a:pt x="11296648" y="0"/>
                </a:lnTo>
                <a:cubicBezTo>
                  <a:pt x="11359733" y="0"/>
                  <a:pt x="11410950" y="51217"/>
                  <a:pt x="11410950" y="114302"/>
                </a:cubicBezTo>
                <a:lnTo>
                  <a:pt x="11410950" y="571498"/>
                </a:lnTo>
                <a:cubicBezTo>
                  <a:pt x="11410950" y="634583"/>
                  <a:pt x="11359733" y="685800"/>
                  <a:pt x="11296648" y="685800"/>
                </a:cubicBez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70" name="Shape 68"/>
          <p:cNvSpPr/>
          <p:nvPr/>
        </p:nvSpPr>
        <p:spPr>
          <a:xfrm>
            <a:off x="381000" y="6054725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71" name="Shape 69"/>
          <p:cNvSpPr/>
          <p:nvPr/>
        </p:nvSpPr>
        <p:spPr>
          <a:xfrm>
            <a:off x="544830" y="61341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72" name="Text 70"/>
          <p:cNvSpPr/>
          <p:nvPr/>
        </p:nvSpPr>
        <p:spPr>
          <a:xfrm>
            <a:off x="857250" y="6134100"/>
            <a:ext cx="109251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使用场景：一键获取AI深度分析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866775" y="6400800"/>
            <a:ext cx="109156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用户粘贴 Polymarket 链接 → AI自动生成包含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情绪/技术/基本面/聪明钱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四维度的分析报告，附带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置信度评分</a:t>
            </a:r>
            <a:r>
              <a:rPr lang="en-US" sz="1200" dirty="0">
                <a:solidFill>
                  <a:srgbClr val="C9D1D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和 </a:t>
            </a:r>
            <a:r>
              <a:rPr lang="en-US" sz="120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交易建议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8338" y="460423"/>
            <a:ext cx="55251" cy="442006"/>
          </a:xfrm>
          <a:custGeom>
            <a:avLst/>
            <a:gdLst/>
            <a:ahLst/>
            <a:cxnLst/>
            <a:rect l="l" t="t" r="r" b="b"/>
            <a:pathLst>
              <a:path w="55251" h="442006">
                <a:moveTo>
                  <a:pt x="0" y="0"/>
                </a:moveTo>
                <a:lnTo>
                  <a:pt x="55251" y="0"/>
                </a:lnTo>
                <a:lnTo>
                  <a:pt x="55251" y="442006"/>
                </a:lnTo>
                <a:lnTo>
                  <a:pt x="0" y="44200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58A6FF">
                  <a:alpha val="30000"/>
                </a:srgbClr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534091" y="368338"/>
            <a:ext cx="3987263" cy="2210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kern="0" spc="58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 FEATURE 03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4091" y="626175"/>
            <a:ext cx="4079347" cy="36833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1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AI洞察引擎 - 多智能体架构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63009" y="1068181"/>
            <a:ext cx="11243529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6个AI智能体协同分析，实时SSE流式响应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71408" y="1402755"/>
            <a:ext cx="4997124" cy="2750260"/>
          </a:xfrm>
          <a:custGeom>
            <a:avLst/>
            <a:gdLst/>
            <a:ahLst/>
            <a:cxnLst/>
            <a:rect l="l" t="t" r="r" b="b"/>
            <a:pathLst>
              <a:path w="4997124" h="2750260">
                <a:moveTo>
                  <a:pt x="110505" y="0"/>
                </a:moveTo>
                <a:lnTo>
                  <a:pt x="4886618" y="0"/>
                </a:lnTo>
                <a:cubicBezTo>
                  <a:pt x="4947649" y="0"/>
                  <a:pt x="4997124" y="49475"/>
                  <a:pt x="4997124" y="110505"/>
                </a:cubicBezTo>
                <a:lnTo>
                  <a:pt x="4997124" y="2639754"/>
                </a:lnTo>
                <a:cubicBezTo>
                  <a:pt x="4997124" y="2700785"/>
                  <a:pt x="4947649" y="2750260"/>
                  <a:pt x="4886618" y="2750260"/>
                </a:cubicBezTo>
                <a:lnTo>
                  <a:pt x="110505" y="2750260"/>
                </a:lnTo>
                <a:cubicBezTo>
                  <a:pt x="49475" y="2750260"/>
                  <a:pt x="0" y="2700785"/>
                  <a:pt x="0" y="2639754"/>
                </a:cubicBezTo>
                <a:lnTo>
                  <a:pt x="0" y="110505"/>
                </a:lnTo>
                <a:cubicBezTo>
                  <a:pt x="0" y="49475"/>
                  <a:pt x="49475" y="0"/>
                  <a:pt x="11050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508000" y="1562367"/>
            <a:ext cx="165752" cy="165752"/>
          </a:xfrm>
          <a:custGeom>
            <a:avLst/>
            <a:gdLst/>
            <a:ahLst/>
            <a:cxnLst/>
            <a:rect l="l" t="t" r="r" b="b"/>
            <a:pathLst>
              <a:path w="165752" h="165752">
                <a:moveTo>
                  <a:pt x="62157" y="20719"/>
                </a:moveTo>
                <a:cubicBezTo>
                  <a:pt x="62157" y="14989"/>
                  <a:pt x="66787" y="10360"/>
                  <a:pt x="72517" y="10360"/>
                </a:cubicBezTo>
                <a:lnTo>
                  <a:pt x="93236" y="10360"/>
                </a:lnTo>
                <a:cubicBezTo>
                  <a:pt x="98966" y="10360"/>
                  <a:pt x="103595" y="14989"/>
                  <a:pt x="103595" y="20719"/>
                </a:cubicBezTo>
                <a:lnTo>
                  <a:pt x="103595" y="41438"/>
                </a:lnTo>
                <a:cubicBezTo>
                  <a:pt x="103595" y="47168"/>
                  <a:pt x="98966" y="51798"/>
                  <a:pt x="93236" y="51798"/>
                </a:cubicBezTo>
                <a:lnTo>
                  <a:pt x="90646" y="51798"/>
                </a:lnTo>
                <a:lnTo>
                  <a:pt x="90646" y="72517"/>
                </a:lnTo>
                <a:lnTo>
                  <a:pt x="129494" y="72517"/>
                </a:lnTo>
                <a:cubicBezTo>
                  <a:pt x="142379" y="72517"/>
                  <a:pt x="152803" y="82941"/>
                  <a:pt x="152803" y="95826"/>
                </a:cubicBezTo>
                <a:lnTo>
                  <a:pt x="152803" y="113955"/>
                </a:lnTo>
                <a:lnTo>
                  <a:pt x="155393" y="113955"/>
                </a:lnTo>
                <a:cubicBezTo>
                  <a:pt x="161123" y="113955"/>
                  <a:pt x="165752" y="118584"/>
                  <a:pt x="165752" y="124314"/>
                </a:cubicBezTo>
                <a:lnTo>
                  <a:pt x="165752" y="145033"/>
                </a:lnTo>
                <a:cubicBezTo>
                  <a:pt x="165752" y="150763"/>
                  <a:pt x="161123" y="155393"/>
                  <a:pt x="155393" y="155393"/>
                </a:cubicBezTo>
                <a:lnTo>
                  <a:pt x="134674" y="155393"/>
                </a:lnTo>
                <a:cubicBezTo>
                  <a:pt x="128944" y="155393"/>
                  <a:pt x="124314" y="150763"/>
                  <a:pt x="124314" y="145033"/>
                </a:cubicBezTo>
                <a:lnTo>
                  <a:pt x="124314" y="124314"/>
                </a:lnTo>
                <a:cubicBezTo>
                  <a:pt x="124314" y="118584"/>
                  <a:pt x="128944" y="113955"/>
                  <a:pt x="134674" y="113955"/>
                </a:cubicBezTo>
                <a:lnTo>
                  <a:pt x="137264" y="113955"/>
                </a:lnTo>
                <a:lnTo>
                  <a:pt x="137264" y="95826"/>
                </a:lnTo>
                <a:cubicBezTo>
                  <a:pt x="137264" y="91520"/>
                  <a:pt x="133800" y="88056"/>
                  <a:pt x="129494" y="88056"/>
                </a:cubicBezTo>
                <a:lnTo>
                  <a:pt x="90646" y="88056"/>
                </a:lnTo>
                <a:lnTo>
                  <a:pt x="90646" y="113955"/>
                </a:lnTo>
                <a:lnTo>
                  <a:pt x="93236" y="113955"/>
                </a:lnTo>
                <a:cubicBezTo>
                  <a:pt x="98966" y="113955"/>
                  <a:pt x="103595" y="118584"/>
                  <a:pt x="103595" y="124314"/>
                </a:cubicBezTo>
                <a:lnTo>
                  <a:pt x="103595" y="145033"/>
                </a:lnTo>
                <a:cubicBezTo>
                  <a:pt x="103595" y="150763"/>
                  <a:pt x="98966" y="155393"/>
                  <a:pt x="93236" y="155393"/>
                </a:cubicBezTo>
                <a:lnTo>
                  <a:pt x="72517" y="155393"/>
                </a:lnTo>
                <a:cubicBezTo>
                  <a:pt x="66787" y="155393"/>
                  <a:pt x="62157" y="150763"/>
                  <a:pt x="62157" y="145033"/>
                </a:cubicBezTo>
                <a:lnTo>
                  <a:pt x="62157" y="124314"/>
                </a:lnTo>
                <a:cubicBezTo>
                  <a:pt x="62157" y="118584"/>
                  <a:pt x="66787" y="113955"/>
                  <a:pt x="72517" y="113955"/>
                </a:cubicBezTo>
                <a:lnTo>
                  <a:pt x="75106" y="113955"/>
                </a:lnTo>
                <a:lnTo>
                  <a:pt x="75106" y="88056"/>
                </a:lnTo>
                <a:lnTo>
                  <a:pt x="36258" y="88056"/>
                </a:lnTo>
                <a:cubicBezTo>
                  <a:pt x="31953" y="88056"/>
                  <a:pt x="28489" y="91520"/>
                  <a:pt x="28489" y="95826"/>
                </a:cubicBezTo>
                <a:lnTo>
                  <a:pt x="28489" y="113955"/>
                </a:lnTo>
                <a:lnTo>
                  <a:pt x="31079" y="113955"/>
                </a:lnTo>
                <a:cubicBezTo>
                  <a:pt x="36809" y="113955"/>
                  <a:pt x="41438" y="118584"/>
                  <a:pt x="41438" y="124314"/>
                </a:cubicBezTo>
                <a:lnTo>
                  <a:pt x="41438" y="145033"/>
                </a:lnTo>
                <a:cubicBezTo>
                  <a:pt x="41438" y="150763"/>
                  <a:pt x="36809" y="155393"/>
                  <a:pt x="31079" y="155393"/>
                </a:cubicBezTo>
                <a:lnTo>
                  <a:pt x="10360" y="155393"/>
                </a:lnTo>
                <a:cubicBezTo>
                  <a:pt x="4629" y="155393"/>
                  <a:pt x="0" y="150763"/>
                  <a:pt x="0" y="145033"/>
                </a:cubicBezTo>
                <a:lnTo>
                  <a:pt x="0" y="124314"/>
                </a:lnTo>
                <a:cubicBezTo>
                  <a:pt x="0" y="118584"/>
                  <a:pt x="4629" y="113955"/>
                  <a:pt x="10360" y="113955"/>
                </a:cubicBezTo>
                <a:lnTo>
                  <a:pt x="12949" y="113955"/>
                </a:lnTo>
                <a:lnTo>
                  <a:pt x="12949" y="95826"/>
                </a:lnTo>
                <a:cubicBezTo>
                  <a:pt x="12949" y="82941"/>
                  <a:pt x="23374" y="72517"/>
                  <a:pt x="36258" y="72517"/>
                </a:cubicBezTo>
                <a:lnTo>
                  <a:pt x="75106" y="72517"/>
                </a:lnTo>
                <a:lnTo>
                  <a:pt x="75106" y="51798"/>
                </a:lnTo>
                <a:lnTo>
                  <a:pt x="72517" y="51798"/>
                </a:lnTo>
                <a:cubicBezTo>
                  <a:pt x="66787" y="51798"/>
                  <a:pt x="62157" y="47168"/>
                  <a:pt x="62157" y="41438"/>
                </a:cubicBezTo>
                <a:lnTo>
                  <a:pt x="62157" y="20719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8" name="Text 6"/>
          <p:cNvSpPr/>
          <p:nvPr/>
        </p:nvSpPr>
        <p:spPr>
          <a:xfrm>
            <a:off x="696773" y="1516325"/>
            <a:ext cx="4641063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智能体系统架构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88048" y="1850899"/>
            <a:ext cx="4766912" cy="2188544"/>
          </a:xfrm>
          <a:custGeom>
            <a:avLst/>
            <a:gdLst/>
            <a:ahLst/>
            <a:cxnLst/>
            <a:rect l="l" t="t" r="r" b="b"/>
            <a:pathLst>
              <a:path w="4766912" h="2188544">
                <a:moveTo>
                  <a:pt x="73666" y="0"/>
                </a:moveTo>
                <a:lnTo>
                  <a:pt x="4693246" y="0"/>
                </a:lnTo>
                <a:cubicBezTo>
                  <a:pt x="4733931" y="0"/>
                  <a:pt x="4766912" y="32982"/>
                  <a:pt x="4766912" y="73666"/>
                </a:cubicBezTo>
                <a:lnTo>
                  <a:pt x="4766912" y="2114877"/>
                </a:lnTo>
                <a:cubicBezTo>
                  <a:pt x="4766912" y="2155562"/>
                  <a:pt x="4733931" y="2188544"/>
                  <a:pt x="4693246" y="2188544"/>
                </a:cubicBezTo>
                <a:lnTo>
                  <a:pt x="73666" y="2188544"/>
                </a:lnTo>
                <a:cubicBezTo>
                  <a:pt x="32982" y="2188544"/>
                  <a:pt x="0" y="2155562"/>
                  <a:pt x="0" y="2114877"/>
                </a:cubicBezTo>
                <a:lnTo>
                  <a:pt x="0" y="73666"/>
                </a:lnTo>
                <a:cubicBezTo>
                  <a:pt x="0" y="33009"/>
                  <a:pt x="33009" y="0"/>
                  <a:pt x="73666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84169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564786" y="1927637"/>
            <a:ext cx="4668689" cy="1473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src/lib/agents/ 目录结构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64786" y="2111806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src/lib/agents/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2121" y="2263748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任务调度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12121" y="2415687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planner.ts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问题拆解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12121" y="2567627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researcher.ts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知识检索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12121" y="2719566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critic.ts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逻辑审查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12121" y="2871506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analyst.ts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证据聚合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12121" y="3023446"/>
            <a:ext cx="45213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reporter.ts</a:t>
            </a: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报告生成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71408" y="4233111"/>
            <a:ext cx="4997124" cy="1820205"/>
          </a:xfrm>
          <a:custGeom>
            <a:avLst/>
            <a:gdLst/>
            <a:ahLst/>
            <a:cxnLst/>
            <a:rect l="l" t="t" r="r" b="b"/>
            <a:pathLst>
              <a:path w="4997124" h="1820205">
                <a:moveTo>
                  <a:pt x="110505" y="0"/>
                </a:moveTo>
                <a:lnTo>
                  <a:pt x="4886619" y="0"/>
                </a:lnTo>
                <a:cubicBezTo>
                  <a:pt x="4947649" y="0"/>
                  <a:pt x="4997124" y="49475"/>
                  <a:pt x="4997124" y="110505"/>
                </a:cubicBezTo>
                <a:lnTo>
                  <a:pt x="4997124" y="1709701"/>
                </a:lnTo>
                <a:cubicBezTo>
                  <a:pt x="4997124" y="1770731"/>
                  <a:pt x="4947649" y="1820205"/>
                  <a:pt x="4886619" y="1820205"/>
                </a:cubicBezTo>
                <a:lnTo>
                  <a:pt x="110505" y="1820205"/>
                </a:lnTo>
                <a:cubicBezTo>
                  <a:pt x="49475" y="1820205"/>
                  <a:pt x="0" y="1770731"/>
                  <a:pt x="0" y="1709701"/>
                </a:cubicBezTo>
                <a:lnTo>
                  <a:pt x="0" y="110505"/>
                </a:lnTo>
                <a:cubicBezTo>
                  <a:pt x="0" y="49515"/>
                  <a:pt x="49515" y="0"/>
                  <a:pt x="110505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508000" y="4392723"/>
            <a:ext cx="165752" cy="165752"/>
          </a:xfrm>
          <a:custGeom>
            <a:avLst/>
            <a:gdLst/>
            <a:ahLst/>
            <a:cxnLst/>
            <a:rect l="l" t="t" r="r" b="b"/>
            <a:pathLst>
              <a:path w="165752" h="165752">
                <a:moveTo>
                  <a:pt x="0" y="25899"/>
                </a:moveTo>
                <a:cubicBezTo>
                  <a:pt x="0" y="17320"/>
                  <a:pt x="6960" y="10360"/>
                  <a:pt x="15539" y="10360"/>
                </a:cubicBezTo>
                <a:lnTo>
                  <a:pt x="46618" y="10360"/>
                </a:lnTo>
                <a:cubicBezTo>
                  <a:pt x="55197" y="10360"/>
                  <a:pt x="62157" y="17320"/>
                  <a:pt x="62157" y="25899"/>
                </a:cubicBezTo>
                <a:lnTo>
                  <a:pt x="62157" y="31079"/>
                </a:lnTo>
                <a:lnTo>
                  <a:pt x="103595" y="31079"/>
                </a:lnTo>
                <a:lnTo>
                  <a:pt x="103595" y="25899"/>
                </a:lnTo>
                <a:cubicBezTo>
                  <a:pt x="103595" y="17320"/>
                  <a:pt x="110555" y="10360"/>
                  <a:pt x="119134" y="10360"/>
                </a:cubicBezTo>
                <a:lnTo>
                  <a:pt x="150213" y="10360"/>
                </a:lnTo>
                <a:cubicBezTo>
                  <a:pt x="158792" y="10360"/>
                  <a:pt x="165752" y="17320"/>
                  <a:pt x="165752" y="25899"/>
                </a:cubicBezTo>
                <a:lnTo>
                  <a:pt x="165752" y="56977"/>
                </a:lnTo>
                <a:cubicBezTo>
                  <a:pt x="165752" y="65556"/>
                  <a:pt x="158792" y="72517"/>
                  <a:pt x="150213" y="72517"/>
                </a:cubicBezTo>
                <a:lnTo>
                  <a:pt x="119134" y="72517"/>
                </a:lnTo>
                <a:cubicBezTo>
                  <a:pt x="110555" y="72517"/>
                  <a:pt x="103595" y="65556"/>
                  <a:pt x="103595" y="56977"/>
                </a:cubicBezTo>
                <a:lnTo>
                  <a:pt x="103595" y="51798"/>
                </a:lnTo>
                <a:lnTo>
                  <a:pt x="62157" y="51798"/>
                </a:lnTo>
                <a:lnTo>
                  <a:pt x="62157" y="56977"/>
                </a:lnTo>
                <a:cubicBezTo>
                  <a:pt x="62157" y="59341"/>
                  <a:pt x="61607" y="61607"/>
                  <a:pt x="60668" y="63614"/>
                </a:cubicBezTo>
                <a:lnTo>
                  <a:pt x="82876" y="93236"/>
                </a:lnTo>
                <a:lnTo>
                  <a:pt x="108775" y="93236"/>
                </a:lnTo>
                <a:cubicBezTo>
                  <a:pt x="117354" y="93236"/>
                  <a:pt x="124314" y="100196"/>
                  <a:pt x="124314" y="108775"/>
                </a:cubicBezTo>
                <a:lnTo>
                  <a:pt x="124314" y="139853"/>
                </a:lnTo>
                <a:cubicBezTo>
                  <a:pt x="124314" y="148432"/>
                  <a:pt x="117354" y="155393"/>
                  <a:pt x="108775" y="155393"/>
                </a:cubicBezTo>
                <a:lnTo>
                  <a:pt x="77696" y="155393"/>
                </a:lnTo>
                <a:cubicBezTo>
                  <a:pt x="69117" y="155393"/>
                  <a:pt x="62157" y="148432"/>
                  <a:pt x="62157" y="139853"/>
                </a:cubicBezTo>
                <a:lnTo>
                  <a:pt x="62157" y="108775"/>
                </a:lnTo>
                <a:cubicBezTo>
                  <a:pt x="62157" y="106412"/>
                  <a:pt x="62707" y="104146"/>
                  <a:pt x="63646" y="102138"/>
                </a:cubicBezTo>
                <a:lnTo>
                  <a:pt x="41438" y="72517"/>
                </a:lnTo>
                <a:lnTo>
                  <a:pt x="15539" y="72517"/>
                </a:lnTo>
                <a:cubicBezTo>
                  <a:pt x="6960" y="72517"/>
                  <a:pt x="0" y="65556"/>
                  <a:pt x="0" y="56977"/>
                </a:cubicBezTo>
                <a:lnTo>
                  <a:pt x="0" y="25899"/>
                </a:lnTo>
                <a:close/>
              </a:path>
            </a:pathLst>
          </a:custGeom>
          <a:solidFill>
            <a:srgbClr val="58A6FF"/>
          </a:solidFill>
        </p:spPr>
      </p:sp>
      <p:sp>
        <p:nvSpPr>
          <p:cNvPr id="20" name="Text 18"/>
          <p:cNvSpPr/>
          <p:nvPr/>
        </p:nvSpPr>
        <p:spPr>
          <a:xfrm>
            <a:off x="696773" y="4346681"/>
            <a:ext cx="4641063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协作流程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88048" y="4681255"/>
            <a:ext cx="4766912" cy="1258489"/>
          </a:xfrm>
          <a:custGeom>
            <a:avLst/>
            <a:gdLst/>
            <a:ahLst/>
            <a:cxnLst/>
            <a:rect l="l" t="t" r="r" b="b"/>
            <a:pathLst>
              <a:path w="4766912" h="1258489">
                <a:moveTo>
                  <a:pt x="73672" y="0"/>
                </a:moveTo>
                <a:lnTo>
                  <a:pt x="4693240" y="0"/>
                </a:lnTo>
                <a:cubicBezTo>
                  <a:pt x="4733928" y="0"/>
                  <a:pt x="4766912" y="32984"/>
                  <a:pt x="4766912" y="73672"/>
                </a:cubicBezTo>
                <a:lnTo>
                  <a:pt x="4766912" y="1184817"/>
                </a:lnTo>
                <a:cubicBezTo>
                  <a:pt x="4766912" y="1225505"/>
                  <a:pt x="4733928" y="1258489"/>
                  <a:pt x="4693240" y="1258489"/>
                </a:cubicBezTo>
                <a:lnTo>
                  <a:pt x="73672" y="1258489"/>
                </a:lnTo>
                <a:cubicBezTo>
                  <a:pt x="32984" y="1258489"/>
                  <a:pt x="0" y="1225505"/>
                  <a:pt x="0" y="1184817"/>
                </a:cubicBezTo>
                <a:lnTo>
                  <a:pt x="0" y="73672"/>
                </a:lnTo>
                <a:cubicBezTo>
                  <a:pt x="0" y="33011"/>
                  <a:pt x="33011" y="0"/>
                  <a:pt x="73672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37160" y="4757990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用户输入URL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37160" y="4946764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37160" y="5098703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Orchestrator调度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37160" y="5250643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37160" y="5402582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Planner → Researcher → Critic → Analyst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37160" y="5554522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37160" y="5706461"/>
            <a:ext cx="46686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0" dirty="0">
                <a:solidFill>
                  <a:srgbClr val="58A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Reporter生成报告 → SSE推送 → 前端展示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483925" y="1402755"/>
            <a:ext cx="6341559" cy="4647202"/>
          </a:xfrm>
          <a:custGeom>
            <a:avLst/>
            <a:gdLst/>
            <a:ahLst/>
            <a:cxnLst/>
            <a:rect l="l" t="t" r="r" b="b"/>
            <a:pathLst>
              <a:path w="6341559" h="4647202">
                <a:moveTo>
                  <a:pt x="110510" y="0"/>
                </a:moveTo>
                <a:lnTo>
                  <a:pt x="6231048" y="0"/>
                </a:lnTo>
                <a:cubicBezTo>
                  <a:pt x="6292082" y="0"/>
                  <a:pt x="6341559" y="49477"/>
                  <a:pt x="6341559" y="110510"/>
                </a:cubicBezTo>
                <a:lnTo>
                  <a:pt x="6341559" y="4536692"/>
                </a:lnTo>
                <a:cubicBezTo>
                  <a:pt x="6341559" y="4597725"/>
                  <a:pt x="6292082" y="4647202"/>
                  <a:pt x="6231048" y="4647202"/>
                </a:cubicBezTo>
                <a:lnTo>
                  <a:pt x="110510" y="4647202"/>
                </a:lnTo>
                <a:cubicBezTo>
                  <a:pt x="49477" y="4647202"/>
                  <a:pt x="0" y="4597725"/>
                  <a:pt x="0" y="4536692"/>
                </a:cubicBezTo>
                <a:lnTo>
                  <a:pt x="0" y="110510"/>
                </a:lnTo>
                <a:cubicBezTo>
                  <a:pt x="0" y="49518"/>
                  <a:pt x="49518" y="0"/>
                  <a:pt x="110510" y="0"/>
                </a:cubicBezTo>
                <a:close/>
              </a:path>
            </a:pathLst>
          </a:custGeom>
          <a:gradFill flip="none" rotWithShape="1">
            <a:gsLst>
              <a:gs pos="0">
                <a:srgbClr val="161B22"/>
              </a:gs>
              <a:gs pos="100000">
                <a:srgbClr val="0D1117"/>
              </a:gs>
            </a:gsLst>
            <a:lin ang="2700000" scaled="1"/>
          </a:gra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5610158" y="1562367"/>
            <a:ext cx="186471" cy="165752"/>
          </a:xfrm>
          <a:custGeom>
            <a:avLst/>
            <a:gdLst/>
            <a:ahLst/>
            <a:cxnLst/>
            <a:rect l="l" t="t" r="r" b="b"/>
            <a:pathLst>
              <a:path w="186471" h="165752">
                <a:moveTo>
                  <a:pt x="116804" y="388"/>
                </a:moveTo>
                <a:cubicBezTo>
                  <a:pt x="111300" y="-1198"/>
                  <a:pt x="105570" y="2007"/>
                  <a:pt x="103984" y="7511"/>
                </a:cubicBezTo>
                <a:lnTo>
                  <a:pt x="62546" y="152544"/>
                </a:lnTo>
                <a:cubicBezTo>
                  <a:pt x="60959" y="158047"/>
                  <a:pt x="64164" y="163777"/>
                  <a:pt x="69668" y="165364"/>
                </a:cubicBezTo>
                <a:cubicBezTo>
                  <a:pt x="75171" y="166950"/>
                  <a:pt x="80901" y="163745"/>
                  <a:pt x="82488" y="158242"/>
                </a:cubicBezTo>
                <a:lnTo>
                  <a:pt x="123926" y="13208"/>
                </a:lnTo>
                <a:cubicBezTo>
                  <a:pt x="125512" y="7705"/>
                  <a:pt x="122307" y="1975"/>
                  <a:pt x="116804" y="388"/>
                </a:cubicBezTo>
                <a:close/>
                <a:moveTo>
                  <a:pt x="137717" y="44449"/>
                </a:moveTo>
                <a:cubicBezTo>
                  <a:pt x="133670" y="48495"/>
                  <a:pt x="133670" y="55067"/>
                  <a:pt x="137717" y="59114"/>
                </a:cubicBezTo>
                <a:lnTo>
                  <a:pt x="161479" y="82876"/>
                </a:lnTo>
                <a:lnTo>
                  <a:pt x="137717" y="106638"/>
                </a:lnTo>
                <a:cubicBezTo>
                  <a:pt x="133670" y="110685"/>
                  <a:pt x="133670" y="117257"/>
                  <a:pt x="137717" y="121303"/>
                </a:cubicBezTo>
                <a:cubicBezTo>
                  <a:pt x="141764" y="125350"/>
                  <a:pt x="148335" y="125350"/>
                  <a:pt x="152382" y="121303"/>
                </a:cubicBezTo>
                <a:lnTo>
                  <a:pt x="183461" y="90225"/>
                </a:lnTo>
                <a:cubicBezTo>
                  <a:pt x="187507" y="86178"/>
                  <a:pt x="187507" y="79606"/>
                  <a:pt x="183461" y="75560"/>
                </a:cubicBezTo>
                <a:lnTo>
                  <a:pt x="152382" y="44481"/>
                </a:lnTo>
                <a:cubicBezTo>
                  <a:pt x="148335" y="40434"/>
                  <a:pt x="141764" y="40434"/>
                  <a:pt x="137717" y="44481"/>
                </a:cubicBezTo>
                <a:close/>
                <a:moveTo>
                  <a:pt x="48787" y="44449"/>
                </a:moveTo>
                <a:cubicBezTo>
                  <a:pt x="44740" y="40402"/>
                  <a:pt x="38168" y="40402"/>
                  <a:pt x="34122" y="44449"/>
                </a:cubicBezTo>
                <a:lnTo>
                  <a:pt x="3043" y="75527"/>
                </a:lnTo>
                <a:cubicBezTo>
                  <a:pt x="-1004" y="79574"/>
                  <a:pt x="-1004" y="86146"/>
                  <a:pt x="3043" y="90193"/>
                </a:cubicBezTo>
                <a:lnTo>
                  <a:pt x="34122" y="121271"/>
                </a:lnTo>
                <a:cubicBezTo>
                  <a:pt x="38168" y="125318"/>
                  <a:pt x="44740" y="125318"/>
                  <a:pt x="48787" y="121271"/>
                </a:cubicBezTo>
                <a:cubicBezTo>
                  <a:pt x="52834" y="117224"/>
                  <a:pt x="52834" y="110653"/>
                  <a:pt x="48787" y="106606"/>
                </a:cubicBezTo>
                <a:lnTo>
                  <a:pt x="25025" y="82876"/>
                </a:lnTo>
                <a:lnTo>
                  <a:pt x="48754" y="59114"/>
                </a:lnTo>
                <a:cubicBezTo>
                  <a:pt x="52801" y="55067"/>
                  <a:pt x="52801" y="48495"/>
                  <a:pt x="48754" y="44449"/>
                </a:cubicBezTo>
                <a:close/>
              </a:path>
            </a:pathLst>
          </a:custGeom>
          <a:solidFill>
            <a:srgbClr val="58A6FF"/>
          </a:solidFill>
        </p:spPr>
      </p:sp>
      <p:sp>
        <p:nvSpPr>
          <p:cNvPr id="31" name="Text 29"/>
          <p:cNvSpPr/>
          <p:nvPr/>
        </p:nvSpPr>
        <p:spPr>
          <a:xfrm>
            <a:off x="5809291" y="1516325"/>
            <a:ext cx="5985498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SSE实时AI分析API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600566" y="1850899"/>
            <a:ext cx="6111347" cy="5006332"/>
          </a:xfrm>
          <a:custGeom>
            <a:avLst/>
            <a:gdLst/>
            <a:ahLst/>
            <a:cxnLst/>
            <a:rect l="l" t="t" r="r" b="b"/>
            <a:pathLst>
              <a:path w="6111347" h="5006332">
                <a:moveTo>
                  <a:pt x="73643" y="0"/>
                </a:moveTo>
                <a:lnTo>
                  <a:pt x="6037704" y="0"/>
                </a:lnTo>
                <a:cubicBezTo>
                  <a:pt x="6078376" y="0"/>
                  <a:pt x="6111347" y="32971"/>
                  <a:pt x="6111347" y="73643"/>
                </a:cubicBezTo>
                <a:lnTo>
                  <a:pt x="6111347" y="4932689"/>
                </a:lnTo>
                <a:cubicBezTo>
                  <a:pt x="6111347" y="4973361"/>
                  <a:pt x="6078376" y="5006332"/>
                  <a:pt x="6037704" y="5006332"/>
                </a:cubicBezTo>
                <a:lnTo>
                  <a:pt x="73643" y="5006332"/>
                </a:lnTo>
                <a:cubicBezTo>
                  <a:pt x="32971" y="5006332"/>
                  <a:pt x="0" y="4973361"/>
                  <a:pt x="0" y="4932689"/>
                </a:cubicBezTo>
                <a:lnTo>
                  <a:pt x="0" y="73643"/>
                </a:lnTo>
                <a:cubicBezTo>
                  <a:pt x="0" y="32998"/>
                  <a:pt x="32998" y="0"/>
                  <a:pt x="73643" y="0"/>
                </a:cubicBezTo>
                <a:close/>
              </a:path>
            </a:pathLst>
          </a:custGeom>
          <a:solidFill>
            <a:srgbClr val="0D1117"/>
          </a:solidFill>
          <a:ln w="8467">
            <a:solidFill>
              <a:srgbClr val="58A6FF">
                <a:alpha val="30196"/>
              </a:srgbClr>
            </a:solidFill>
            <a:prstDash val="solid"/>
          </a:ln>
          <a:effectLst>
            <a:outerShdw blurRad="184169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33" name="Text 31"/>
          <p:cNvSpPr/>
          <p:nvPr/>
        </p:nvSpPr>
        <p:spPr>
          <a:xfrm>
            <a:off x="5677303" y="1927637"/>
            <a:ext cx="6013124" cy="1473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src/app/api/forecast/route.ts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677303" y="2111806"/>
            <a:ext cx="6013124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export async function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GET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(request) {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824638" y="2263748"/>
            <a:ext cx="58657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encoder =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TextEncoder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();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824638" y="2415687"/>
            <a:ext cx="58657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stream =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ReadableStream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({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971974" y="2567627"/>
            <a:ext cx="57184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async</a:t>
            </a:r>
            <a:r>
              <a:rPr lang="en-US" sz="87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start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(controller) {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119309" y="2725704"/>
            <a:ext cx="1011108" cy="1350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创建智能体实例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119309" y="2871506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agents = {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266644" y="3023446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OrchestratorAgent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(),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266644" y="3175385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planner: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PlannerAgent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(),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266644" y="3327325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researcher: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ResearcherAgent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(),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266644" y="3479264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critic: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CriticAgent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(),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266644" y="3631204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analyst: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AnalystAgent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(),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266644" y="3783143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reporter: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ReporterAgent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()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119309" y="3935083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119309" y="4129994"/>
            <a:ext cx="1121610" cy="1350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实时推送分析进度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119309" y="4275796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controller.</a:t>
            </a:r>
            <a:r>
              <a:rPr lang="en-US" sz="87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enqueue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(encoder.</a:t>
            </a:r>
            <a:r>
              <a:rPr lang="en-US" sz="87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encode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266644" y="4433873"/>
            <a:ext cx="2319956" cy="1350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`event: status\ndata: 分析开始...\n\n`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119309" y="4579675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));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119309" y="4774586"/>
            <a:ext cx="1121610" cy="1350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8B949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// 执行多智能体协作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119309" y="4920388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const report = </a:t>
            </a: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await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agents.orchestrator.</a:t>
            </a:r>
            <a:r>
              <a:rPr lang="en-US" sz="87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execute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266644" y="5072328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marketUrl,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266644" y="5224267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(step, message) =&gt; {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413980" y="5376207"/>
            <a:ext cx="5276447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controller.</a:t>
            </a:r>
            <a:r>
              <a:rPr lang="en-US" sz="870" dirty="0">
                <a:solidFill>
                  <a:srgbClr val="79C0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enqueue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(...);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266644" y="5528147"/>
            <a:ext cx="5423782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119309" y="5680086"/>
            <a:ext cx="5571118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971974" y="5832026"/>
            <a:ext cx="57184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5824638" y="5983965"/>
            <a:ext cx="58657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});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5824638" y="6172739"/>
            <a:ext cx="58657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FF7B7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return new</a:t>
            </a:r>
            <a:r>
              <a:rPr lang="en-US" sz="870" dirty="0">
                <a:solidFill>
                  <a:srgbClr val="FFA657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Response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(stream, {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5971974" y="6324678"/>
            <a:ext cx="5718453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headers: { </a:t>
            </a:r>
            <a:r>
              <a:rPr lang="en-US" sz="87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'Content-Type'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: </a:t>
            </a:r>
            <a:r>
              <a:rPr lang="en-US" sz="870" dirty="0">
                <a:solidFill>
                  <a:srgbClr val="A5D6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'text/event-stream'</a:t>
            </a: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}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5824638" y="6476618"/>
            <a:ext cx="5865789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});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5677303" y="6628557"/>
            <a:ext cx="6013124" cy="15654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70" dirty="0">
                <a:solidFill>
                  <a:srgbClr val="C9D1D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371408" y="6131587"/>
            <a:ext cx="2777885" cy="595480"/>
          </a:xfrm>
          <a:custGeom>
            <a:avLst/>
            <a:gdLst/>
            <a:ahLst/>
            <a:cxnLst/>
            <a:rect l="l" t="t" r="r" b="b"/>
            <a:pathLst>
              <a:path w="2777885" h="595480">
                <a:moveTo>
                  <a:pt x="73667" y="0"/>
                </a:moveTo>
                <a:lnTo>
                  <a:pt x="2704218" y="0"/>
                </a:lnTo>
                <a:cubicBezTo>
                  <a:pt x="2744903" y="0"/>
                  <a:pt x="2777885" y="32982"/>
                  <a:pt x="2777885" y="73667"/>
                </a:cubicBezTo>
                <a:lnTo>
                  <a:pt x="2777885" y="521813"/>
                </a:lnTo>
                <a:cubicBezTo>
                  <a:pt x="2777885" y="562471"/>
                  <a:pt x="2744876" y="595480"/>
                  <a:pt x="2704218" y="595480"/>
                </a:cubicBezTo>
                <a:lnTo>
                  <a:pt x="73667" y="595480"/>
                </a:lnTo>
                <a:cubicBezTo>
                  <a:pt x="32982" y="595480"/>
                  <a:pt x="0" y="562499"/>
                  <a:pt x="0" y="521813"/>
                </a:cubicBezTo>
                <a:lnTo>
                  <a:pt x="0" y="73667"/>
                </a:lnTo>
                <a:cubicBezTo>
                  <a:pt x="0" y="33009"/>
                  <a:pt x="33009" y="0"/>
                  <a:pt x="73667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5" name="Text 63"/>
          <p:cNvSpPr/>
          <p:nvPr/>
        </p:nvSpPr>
        <p:spPr>
          <a:xfrm>
            <a:off x="402103" y="6208323"/>
            <a:ext cx="2716495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415915" y="6466159"/>
            <a:ext cx="2688870" cy="1841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AI智能体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3263823" y="6131587"/>
            <a:ext cx="2777885" cy="595480"/>
          </a:xfrm>
          <a:custGeom>
            <a:avLst/>
            <a:gdLst/>
            <a:ahLst/>
            <a:cxnLst/>
            <a:rect l="l" t="t" r="r" b="b"/>
            <a:pathLst>
              <a:path w="2777885" h="595480">
                <a:moveTo>
                  <a:pt x="73667" y="0"/>
                </a:moveTo>
                <a:lnTo>
                  <a:pt x="2704218" y="0"/>
                </a:lnTo>
                <a:cubicBezTo>
                  <a:pt x="2744903" y="0"/>
                  <a:pt x="2777885" y="32982"/>
                  <a:pt x="2777885" y="73667"/>
                </a:cubicBezTo>
                <a:lnTo>
                  <a:pt x="2777885" y="521813"/>
                </a:lnTo>
                <a:cubicBezTo>
                  <a:pt x="2777885" y="562471"/>
                  <a:pt x="2744876" y="595480"/>
                  <a:pt x="2704218" y="595480"/>
                </a:cubicBezTo>
                <a:lnTo>
                  <a:pt x="73667" y="595480"/>
                </a:lnTo>
                <a:cubicBezTo>
                  <a:pt x="32982" y="595480"/>
                  <a:pt x="0" y="562499"/>
                  <a:pt x="0" y="521813"/>
                </a:cubicBezTo>
                <a:lnTo>
                  <a:pt x="0" y="73667"/>
                </a:lnTo>
                <a:cubicBezTo>
                  <a:pt x="0" y="33009"/>
                  <a:pt x="33009" y="0"/>
                  <a:pt x="73667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68" name="Text 66"/>
          <p:cNvSpPr/>
          <p:nvPr/>
        </p:nvSpPr>
        <p:spPr>
          <a:xfrm>
            <a:off x="3294518" y="6208323"/>
            <a:ext cx="2716495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SSE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3308331" y="6466159"/>
            <a:ext cx="2688870" cy="1841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实时流式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156335" y="6131587"/>
            <a:ext cx="2777885" cy="595480"/>
          </a:xfrm>
          <a:custGeom>
            <a:avLst/>
            <a:gdLst/>
            <a:ahLst/>
            <a:cxnLst/>
            <a:rect l="l" t="t" r="r" b="b"/>
            <a:pathLst>
              <a:path w="2777885" h="595480">
                <a:moveTo>
                  <a:pt x="73667" y="0"/>
                </a:moveTo>
                <a:lnTo>
                  <a:pt x="2704218" y="0"/>
                </a:lnTo>
                <a:cubicBezTo>
                  <a:pt x="2744903" y="0"/>
                  <a:pt x="2777885" y="32982"/>
                  <a:pt x="2777885" y="73667"/>
                </a:cubicBezTo>
                <a:lnTo>
                  <a:pt x="2777885" y="521813"/>
                </a:lnTo>
                <a:cubicBezTo>
                  <a:pt x="2777885" y="562471"/>
                  <a:pt x="2744876" y="595480"/>
                  <a:pt x="2704218" y="595480"/>
                </a:cubicBezTo>
                <a:lnTo>
                  <a:pt x="73667" y="595480"/>
                </a:lnTo>
                <a:cubicBezTo>
                  <a:pt x="32982" y="595480"/>
                  <a:pt x="0" y="562499"/>
                  <a:pt x="0" y="521813"/>
                </a:cubicBezTo>
                <a:lnTo>
                  <a:pt x="0" y="73667"/>
                </a:lnTo>
                <a:cubicBezTo>
                  <a:pt x="0" y="33009"/>
                  <a:pt x="33009" y="0"/>
                  <a:pt x="73667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1" name="Text 69"/>
          <p:cNvSpPr/>
          <p:nvPr/>
        </p:nvSpPr>
        <p:spPr>
          <a:xfrm>
            <a:off x="6187030" y="6208323"/>
            <a:ext cx="2716495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实时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6200842" y="6466159"/>
            <a:ext cx="2688870" cy="1841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进度可视化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9048750" y="6131587"/>
            <a:ext cx="2777885" cy="595480"/>
          </a:xfrm>
          <a:custGeom>
            <a:avLst/>
            <a:gdLst/>
            <a:ahLst/>
            <a:cxnLst/>
            <a:rect l="l" t="t" r="r" b="b"/>
            <a:pathLst>
              <a:path w="2777885" h="595480">
                <a:moveTo>
                  <a:pt x="73667" y="0"/>
                </a:moveTo>
                <a:lnTo>
                  <a:pt x="2704218" y="0"/>
                </a:lnTo>
                <a:cubicBezTo>
                  <a:pt x="2744903" y="0"/>
                  <a:pt x="2777885" y="32982"/>
                  <a:pt x="2777885" y="73667"/>
                </a:cubicBezTo>
                <a:lnTo>
                  <a:pt x="2777885" y="521813"/>
                </a:lnTo>
                <a:cubicBezTo>
                  <a:pt x="2777885" y="562471"/>
                  <a:pt x="2744876" y="595480"/>
                  <a:pt x="2704218" y="595480"/>
                </a:cubicBezTo>
                <a:lnTo>
                  <a:pt x="73667" y="595480"/>
                </a:lnTo>
                <a:cubicBezTo>
                  <a:pt x="32982" y="595480"/>
                  <a:pt x="0" y="562499"/>
                  <a:pt x="0" y="521813"/>
                </a:cubicBezTo>
                <a:lnTo>
                  <a:pt x="0" y="73667"/>
                </a:lnTo>
                <a:cubicBezTo>
                  <a:pt x="0" y="33009"/>
                  <a:pt x="33009" y="0"/>
                  <a:pt x="73667" y="0"/>
                </a:cubicBezTo>
                <a:close/>
              </a:path>
            </a:pathLst>
          </a:custGeom>
          <a:solidFill>
            <a:srgbClr val="161B22"/>
          </a:solidFill>
          <a:ln w="8467">
            <a:solidFill>
              <a:srgbClr val="58A6FF">
                <a:alpha val="40000"/>
              </a:srgbClr>
            </a:solidFill>
            <a:prstDash val="solid"/>
          </a:ln>
          <a:effectLst>
            <a:outerShdw blurRad="368338" dist="50800" dir="2700000" algn="bl" rotWithShape="0">
              <a:srgbClr val="58A6FF">
                <a:alpha val="10196"/>
              </a:srgbClr>
            </a:outerShdw>
          </a:effectLst>
        </p:spPr>
      </p:sp>
      <p:sp>
        <p:nvSpPr>
          <p:cNvPr id="74" name="Text 72"/>
          <p:cNvSpPr/>
          <p:nvPr/>
        </p:nvSpPr>
        <p:spPr>
          <a:xfrm>
            <a:off x="9079445" y="6208323"/>
            <a:ext cx="2716495" cy="25783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0" b="1" dirty="0">
                <a:solidFill>
                  <a:srgbClr val="58A6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多维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9093258" y="6466159"/>
            <a:ext cx="2688870" cy="1841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8B949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分析报告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8635</Words>
  <Application>WPS 演示</Application>
  <PresentationFormat>On-screen Show (16:9)</PresentationFormat>
  <Paragraphs>1349</Paragraphs>
  <Slides>15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宋体</vt:lpstr>
      <vt:lpstr>Wingdings</vt:lpstr>
      <vt:lpstr>Noto Sans SC</vt:lpstr>
      <vt:lpstr>Noto Sans SC</vt:lpstr>
      <vt:lpstr>MiSans</vt:lpstr>
      <vt:lpstr>MiSans</vt:lpstr>
      <vt:lpstr>微软雅黑</vt:lpstr>
      <vt:lpstr>Calibri</vt:lpstr>
      <vt:lpstr>Arial Unicode MS</vt:lpstr>
      <vt:lpstr>等线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PolyGlass Demo Day 演示文稿</dc:title>
  <dc:creator>Kimi</dc:creator>
  <dc:subject>PolyGlass Demo Day 演示文稿</dc:subject>
  <cp:lastModifiedBy>87℃</cp:lastModifiedBy>
  <cp:revision>8</cp:revision>
  <dcterms:created xsi:type="dcterms:W3CDTF">2026-01-31T16:08:00Z</dcterms:created>
  <dcterms:modified xsi:type="dcterms:W3CDTF">2026-02-01T04:52:15Z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{"Label":"PolyGlass Demo Day 演示文稿","ContentProducer":"001191110108MACG2KBH8F10000","ProduceID":"19c14c0b-2a72-855b-8000-0000a71b99e2","ReservedCode1":"","ContentPropagator":"001191110108MACG2KBH8F20000","PropagateID":"19c14c0b-2a72-855b-8000-0000a71b99e2","ReservedCode2":""}</vt:lpwstr>
  </property>
  <property fmtid="{D5CDD505-2E9C-101B-9397-08002B2CF9AE}" pid="3" name="ICV">
    <vt:lpwstr>752471F90E474EA0ADB52F8A86F384E0_13</vt:lpwstr>
  </property>
  <property fmtid="{D5CDD505-2E9C-101B-9397-08002B2CF9AE}" pid="4" name="KSOProductBuildVer">
    <vt:lpwstr>2052-12.1.0.24657</vt:lpwstr>
  </property>
</Properties>
</file>